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9"/>
  </p:notesMasterIdLst>
  <p:handoutMasterIdLst>
    <p:handoutMasterId r:id="rId60"/>
  </p:handoutMasterIdLst>
  <p:sldIdLst>
    <p:sldId id="748" r:id="rId2"/>
    <p:sldId id="692" r:id="rId3"/>
    <p:sldId id="693" r:id="rId4"/>
    <p:sldId id="694" r:id="rId5"/>
    <p:sldId id="696" r:id="rId6"/>
    <p:sldId id="698" r:id="rId7"/>
    <p:sldId id="699" r:id="rId8"/>
    <p:sldId id="700" r:id="rId9"/>
    <p:sldId id="701" r:id="rId10"/>
    <p:sldId id="703" r:id="rId11"/>
    <p:sldId id="704" r:id="rId12"/>
    <p:sldId id="705" r:id="rId13"/>
    <p:sldId id="706" r:id="rId14"/>
    <p:sldId id="708" r:id="rId15"/>
    <p:sldId id="768" r:id="rId16"/>
    <p:sldId id="769" r:id="rId17"/>
    <p:sldId id="770" r:id="rId18"/>
    <p:sldId id="771" r:id="rId19"/>
    <p:sldId id="772" r:id="rId20"/>
    <p:sldId id="773" r:id="rId21"/>
    <p:sldId id="774" r:id="rId22"/>
    <p:sldId id="796" r:id="rId23"/>
    <p:sldId id="505" r:id="rId24"/>
    <p:sldId id="588" r:id="rId25"/>
    <p:sldId id="507" r:id="rId26"/>
    <p:sldId id="749" r:id="rId27"/>
    <p:sldId id="750" r:id="rId28"/>
    <p:sldId id="751" r:id="rId29"/>
    <p:sldId id="752" r:id="rId30"/>
    <p:sldId id="754" r:id="rId31"/>
    <p:sldId id="755" r:id="rId32"/>
    <p:sldId id="756" r:id="rId33"/>
    <p:sldId id="757" r:id="rId34"/>
    <p:sldId id="760" r:id="rId35"/>
    <p:sldId id="780" r:id="rId36"/>
    <p:sldId id="682" r:id="rId37"/>
    <p:sldId id="765" r:id="rId38"/>
    <p:sldId id="766" r:id="rId39"/>
    <p:sldId id="781" r:id="rId40"/>
    <p:sldId id="589" r:id="rId41"/>
    <p:sldId id="590" r:id="rId42"/>
    <p:sldId id="788" r:id="rId43"/>
    <p:sldId id="789" r:id="rId44"/>
    <p:sldId id="790" r:id="rId45"/>
    <p:sldId id="791" r:id="rId46"/>
    <p:sldId id="792" r:id="rId47"/>
    <p:sldId id="793" r:id="rId48"/>
    <p:sldId id="794" r:id="rId49"/>
    <p:sldId id="795" r:id="rId50"/>
    <p:sldId id="783" r:id="rId51"/>
    <p:sldId id="784" r:id="rId52"/>
    <p:sldId id="603" r:id="rId53"/>
    <p:sldId id="683" r:id="rId54"/>
    <p:sldId id="604" r:id="rId55"/>
    <p:sldId id="787" r:id="rId56"/>
    <p:sldId id="722" r:id="rId57"/>
    <p:sldId id="723" r:id="rId58"/>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IS" lastIdx="6" clrIdx="0"/>
  <p:cmAuthor id="1" name="jresnic" initials="" lastIdx="0" clrIdx="1"/>
  <p:cmAuthor id="2" name="jresnic" initials="j" lastIdx="1" clrIdx="2"/>
  <p:cmAuthor id="3" name="Partners Information Systems" initials="PHS IS" lastIdx="24" clrIdx="3"/>
  <p:cmAuthor id="4" name="Kripalani, Sunil" initials="SK"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AEDEF"/>
    <a:srgbClr val="BADDE1"/>
    <a:srgbClr val="8AC6CD"/>
    <a:srgbClr val="F3F9FA"/>
    <a:srgbClr val="E0F7FC"/>
    <a:srgbClr val="66FFFF"/>
    <a:srgbClr val="00CCFF"/>
    <a:srgbClr val="E7F3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7701" autoAdjust="0"/>
  </p:normalViewPr>
  <p:slideViewPr>
    <p:cSldViewPr>
      <p:cViewPr varScale="1">
        <p:scale>
          <a:sx n="100" d="100"/>
          <a:sy n="100" d="100"/>
        </p:scale>
        <p:origin x="-2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44"/>
    </p:cViewPr>
  </p:sorterViewPr>
  <p:notesViewPr>
    <p:cSldViewPr>
      <p:cViewPr varScale="1">
        <p:scale>
          <a:sx n="104" d="100"/>
          <a:sy n="104" d="100"/>
        </p:scale>
        <p:origin x="-2844" y="-8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defRPr sz="1200" dirty="0">
                <a:latin typeface="Times New Roman" pitchFamily="18" charset="0"/>
                <a:ea typeface="+mn-ea"/>
                <a:cs typeface="+mn-cs"/>
              </a:defRPr>
            </a:lvl1pPr>
          </a:lstStyle>
          <a:p>
            <a:pPr>
              <a:defRPr/>
            </a:pPr>
            <a:endParaRPr lang="en-US" dirty="0"/>
          </a:p>
        </p:txBody>
      </p:sp>
      <p:sp>
        <p:nvSpPr>
          <p:cNvPr id="117763" name="Rectangle 3"/>
          <p:cNvSpPr>
            <a:spLocks noGrp="1" noChangeArrowheads="1"/>
          </p:cNvSpPr>
          <p:nvPr>
            <p:ph type="dt" sz="quarter" idx="1"/>
          </p:nvPr>
        </p:nvSpPr>
        <p:spPr bwMode="auto">
          <a:xfrm>
            <a:off x="3938588" y="0"/>
            <a:ext cx="3011487" cy="461963"/>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dirty="0"/>
          </a:p>
        </p:txBody>
      </p:sp>
      <p:sp>
        <p:nvSpPr>
          <p:cNvPr id="117764" name="Rectangle 4"/>
          <p:cNvSpPr>
            <a:spLocks noGrp="1" noChangeArrowheads="1"/>
          </p:cNvSpPr>
          <p:nvPr>
            <p:ph type="ftr" sz="quarter" idx="2"/>
          </p:nvPr>
        </p:nvSpPr>
        <p:spPr bwMode="auto">
          <a:xfrm>
            <a:off x="0" y="8774113"/>
            <a:ext cx="3011488" cy="46196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defRPr sz="1200" dirty="0">
                <a:latin typeface="Times New Roman" pitchFamily="18" charset="0"/>
                <a:ea typeface="+mn-ea"/>
                <a:cs typeface="+mn-cs"/>
              </a:defRPr>
            </a:lvl1pPr>
          </a:lstStyle>
          <a:p>
            <a:pPr>
              <a:defRPr/>
            </a:pPr>
            <a:endParaRPr lang="en-US" dirty="0"/>
          </a:p>
        </p:txBody>
      </p:sp>
      <p:sp>
        <p:nvSpPr>
          <p:cNvPr id="117765" name="Rectangle 5"/>
          <p:cNvSpPr>
            <a:spLocks noGrp="1" noChangeArrowheads="1"/>
          </p:cNvSpPr>
          <p:nvPr>
            <p:ph type="sldNum" sz="quarter" idx="3"/>
          </p:nvPr>
        </p:nvSpPr>
        <p:spPr bwMode="auto">
          <a:xfrm>
            <a:off x="3938588" y="8774113"/>
            <a:ext cx="3011487" cy="46196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a:defRPr sz="1200">
                <a:ea typeface="MS PGothic" pitchFamily="34" charset="-128"/>
              </a:defRPr>
            </a:lvl1pPr>
          </a:lstStyle>
          <a:p>
            <a:pPr>
              <a:defRPr/>
            </a:pPr>
            <a:fld id="{585F5809-F902-410C-8575-FDF76995FE76}" type="slidenum">
              <a:rPr lang="en-US"/>
              <a:pPr>
                <a:defRPr/>
              </a:pPr>
              <a:t>‹#›</a:t>
            </a:fld>
            <a:endParaRPr lang="en-US" dirty="0"/>
          </a:p>
        </p:txBody>
      </p:sp>
    </p:spTree>
    <p:extLst>
      <p:ext uri="{BB962C8B-B14F-4D97-AF65-F5344CB8AC3E}">
        <p14:creationId xmlns="" xmlns:p14="http://schemas.microsoft.com/office/powerpoint/2010/main" val="212194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11488" cy="461963"/>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defRPr sz="1200" dirty="0">
                <a:latin typeface="Times New Roman" pitchFamily="18" charset="0"/>
                <a:ea typeface="+mn-ea"/>
                <a:cs typeface="+mn-cs"/>
              </a:defRPr>
            </a:lvl1pPr>
          </a:lstStyle>
          <a:p>
            <a:pPr>
              <a:defRPr/>
            </a:pPr>
            <a:endParaRPr lang="en-US" dirty="0"/>
          </a:p>
        </p:txBody>
      </p:sp>
      <p:sp>
        <p:nvSpPr>
          <p:cNvPr id="22531" name="Rectangle 3"/>
          <p:cNvSpPr>
            <a:spLocks noGrp="1" noChangeArrowheads="1"/>
          </p:cNvSpPr>
          <p:nvPr>
            <p:ph type="dt" idx="1"/>
          </p:nvPr>
        </p:nvSpPr>
        <p:spPr bwMode="auto">
          <a:xfrm>
            <a:off x="3938588" y="0"/>
            <a:ext cx="3011487" cy="461963"/>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925513" y="4386263"/>
            <a:ext cx="5099050" cy="4157662"/>
          </a:xfrm>
          <a:prstGeom prst="rect">
            <a:avLst/>
          </a:prstGeom>
          <a:noFill/>
          <a:ln w="9525">
            <a:noFill/>
            <a:miter lim="800000"/>
            <a:headEnd/>
            <a:tailEnd/>
          </a:ln>
          <a:effectLst/>
        </p:spPr>
        <p:txBody>
          <a:bodyPr vert="horz" wrap="square" lIns="92484" tIns="46242" rIns="92484" bIns="46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774113"/>
            <a:ext cx="3011488" cy="46196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defRPr sz="1200" dirty="0">
                <a:latin typeface="Times New Roman" pitchFamily="18" charset="0"/>
                <a:ea typeface="+mn-ea"/>
                <a:cs typeface="+mn-cs"/>
              </a:defRPr>
            </a:lvl1pPr>
          </a:lstStyle>
          <a:p>
            <a:pPr>
              <a:defRPr/>
            </a:pPr>
            <a:endParaRPr lang="en-US" dirty="0"/>
          </a:p>
        </p:txBody>
      </p:sp>
      <p:sp>
        <p:nvSpPr>
          <p:cNvPr id="22535" name="Rectangle 7"/>
          <p:cNvSpPr>
            <a:spLocks noGrp="1" noChangeArrowheads="1"/>
          </p:cNvSpPr>
          <p:nvPr>
            <p:ph type="sldNum" sz="quarter" idx="5"/>
          </p:nvPr>
        </p:nvSpPr>
        <p:spPr bwMode="auto">
          <a:xfrm>
            <a:off x="3938588" y="8774113"/>
            <a:ext cx="3011487" cy="461962"/>
          </a:xfrm>
          <a:prstGeom prst="rect">
            <a:avLst/>
          </a:prstGeom>
          <a:noFill/>
          <a:ln w="9525">
            <a:noFill/>
            <a:miter lim="800000"/>
            <a:headEnd/>
            <a:tailEnd/>
          </a:ln>
          <a:effectLst/>
        </p:spPr>
        <p:txBody>
          <a:bodyPr vert="horz" wrap="square" lIns="92484" tIns="46242" rIns="92484" bIns="46242" numCol="1" anchor="b" anchorCtr="0" compatLnSpc="1">
            <a:prstTxWarp prst="textNoShape">
              <a:avLst/>
            </a:prstTxWarp>
          </a:bodyPr>
          <a:lstStyle>
            <a:lvl1pPr algn="r">
              <a:defRPr sz="1200">
                <a:ea typeface="MS PGothic" pitchFamily="34" charset="-128"/>
              </a:defRPr>
            </a:lvl1pPr>
          </a:lstStyle>
          <a:p>
            <a:pPr>
              <a:defRPr/>
            </a:pPr>
            <a:fld id="{B7A37C6C-0AC1-470E-9CE1-408E933F9A25}" type="slidenum">
              <a:rPr lang="en-US"/>
              <a:pPr>
                <a:defRPr/>
              </a:pPr>
              <a:t>‹#›</a:t>
            </a:fld>
            <a:endParaRPr lang="en-US" dirty="0"/>
          </a:p>
        </p:txBody>
      </p:sp>
    </p:spTree>
    <p:extLst>
      <p:ext uri="{BB962C8B-B14F-4D97-AF65-F5344CB8AC3E}">
        <p14:creationId xmlns="" xmlns:p14="http://schemas.microsoft.com/office/powerpoint/2010/main" val="3618642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386B7DE-EF46-466E-BFB6-58301D23E9F0}" type="slidenum">
              <a:rPr lang="en-US" smtClean="0">
                <a:ea typeface="ＭＳ Ｐゴシック" pitchFamily="34" charset="-128"/>
              </a:rPr>
              <a:pPr/>
              <a:t>1</a:t>
            </a:fld>
            <a:endParaRPr lang="en-US" dirty="0" smtClean="0">
              <a:ea typeface="ＭＳ Ｐゴシック" pitchFamily="34" charset="-128"/>
            </a:endParaRPr>
          </a:p>
        </p:txBody>
      </p:sp>
    </p:spTree>
    <p:extLst>
      <p:ext uri="{BB962C8B-B14F-4D97-AF65-F5344CB8AC3E}">
        <p14:creationId xmlns="" xmlns:p14="http://schemas.microsoft.com/office/powerpoint/2010/main" val="45778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188193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927612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407036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r>
              <a:rPr lang="en-US" b="1" dirty="0" smtClean="0">
                <a:latin typeface="Arial" charset="0"/>
                <a:ea typeface="MS PGothic" pitchFamily="34" charset="-128"/>
                <a:cs typeface="Arial" charset="0"/>
              </a:rPr>
              <a:t>Depression:</a:t>
            </a:r>
            <a:r>
              <a:rPr lang="en-US" dirty="0" smtClean="0">
                <a:latin typeface="Arial" charset="0"/>
                <a:ea typeface="MS PGothic" pitchFamily="34" charset="-128"/>
                <a:cs typeface="Arial" charset="0"/>
              </a:rPr>
              <a:t> Oral: 50-150 mg/day single dose at bedtime or in divided doses; dose may be gradually increased up to 300 mg/day.</a:t>
            </a:r>
          </a:p>
          <a:p>
            <a:r>
              <a:rPr lang="en-US" b="1" dirty="0" smtClean="0">
                <a:latin typeface="Arial" charset="0"/>
                <a:ea typeface="MS PGothic" pitchFamily="34" charset="-128"/>
                <a:cs typeface="Arial" charset="0"/>
              </a:rPr>
              <a:t>Chronic pain management (unlabeled use):</a:t>
            </a:r>
            <a:r>
              <a:rPr lang="en-US" dirty="0" smtClean="0">
                <a:latin typeface="Arial" charset="0"/>
                <a:ea typeface="MS PGothic" pitchFamily="34" charset="-128"/>
                <a:cs typeface="Arial" charset="0"/>
              </a:rPr>
              <a:t> Oral: Initial: 25 mg at bedtime; may increase as tolerated to 100 mg/day.</a:t>
            </a:r>
          </a:p>
          <a:p>
            <a:r>
              <a:rPr lang="en-US" b="1" dirty="0" smtClean="0">
                <a:latin typeface="Arial" charset="0"/>
                <a:ea typeface="MS PGothic" pitchFamily="34" charset="-128"/>
                <a:cs typeface="Arial" charset="0"/>
              </a:rPr>
              <a:t>Diabetic neuropathy (unlabeled use):</a:t>
            </a:r>
            <a:r>
              <a:rPr lang="en-US" dirty="0" smtClean="0">
                <a:latin typeface="Arial" charset="0"/>
                <a:ea typeface="MS PGothic" pitchFamily="34" charset="-128"/>
                <a:cs typeface="Arial" charset="0"/>
              </a:rPr>
              <a:t> Oral: 25-100 mg/day (</a:t>
            </a:r>
            <a:r>
              <a:rPr lang="en-US" dirty="0" err="1" smtClean="0">
                <a:latin typeface="Arial" charset="0"/>
                <a:ea typeface="MS PGothic" pitchFamily="34" charset="-128"/>
                <a:cs typeface="Arial" charset="0"/>
              </a:rPr>
              <a:t>Bril</a:t>
            </a:r>
            <a:r>
              <a:rPr lang="en-US" dirty="0" smtClean="0">
                <a:latin typeface="Arial" charset="0"/>
                <a:ea typeface="MS PGothic" pitchFamily="34" charset="-128"/>
                <a:cs typeface="Arial" charset="0"/>
              </a:rPr>
              <a:t>, 2011)</a:t>
            </a:r>
          </a:p>
          <a:p>
            <a:r>
              <a:rPr lang="en-US" b="1" dirty="0" smtClean="0">
                <a:latin typeface="Arial" charset="0"/>
                <a:ea typeface="MS PGothic" pitchFamily="34" charset="-128"/>
                <a:cs typeface="Arial" charset="0"/>
              </a:rPr>
              <a:t>Migraine prophylaxis (unlabeled use):</a:t>
            </a:r>
            <a:r>
              <a:rPr lang="en-US" dirty="0" smtClean="0">
                <a:latin typeface="Arial" charset="0"/>
                <a:ea typeface="MS PGothic" pitchFamily="34" charset="-128"/>
                <a:cs typeface="Arial" charset="0"/>
              </a:rPr>
              <a:t> Oral: Initial: 10-25 mg at bedtime; usual dose: 150 mg; reported dosing ranges: 10-400 mg/day</a:t>
            </a:r>
          </a:p>
          <a:p>
            <a:r>
              <a:rPr lang="en-US" b="1" dirty="0" smtClean="0">
                <a:latin typeface="Arial" charset="0"/>
                <a:ea typeface="MS PGothic" pitchFamily="34" charset="-128"/>
                <a:cs typeface="Arial" charset="0"/>
              </a:rPr>
              <a:t>Post-traumatic stress disorder (PTSD) (unlabeled use):</a:t>
            </a:r>
            <a:r>
              <a:rPr lang="en-US" dirty="0" smtClean="0">
                <a:latin typeface="Arial" charset="0"/>
                <a:ea typeface="MS PGothic" pitchFamily="34" charset="-128"/>
                <a:cs typeface="Arial" charset="0"/>
              </a:rPr>
              <a:t> Oral: 75-200 mg/day</a:t>
            </a:r>
          </a:p>
          <a:p>
            <a:endParaRPr lang="en-US" dirty="0" smtClean="0">
              <a:latin typeface="Arial" pitchFamily="34" charset="0"/>
            </a:endParaRPr>
          </a:p>
        </p:txBody>
      </p:sp>
    </p:spTree>
    <p:extLst>
      <p:ext uri="{BB962C8B-B14F-4D97-AF65-F5344CB8AC3E}">
        <p14:creationId xmlns="" xmlns:p14="http://schemas.microsoft.com/office/powerpoint/2010/main" val="18509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extLst>
      <p:ext uri="{BB962C8B-B14F-4D97-AF65-F5344CB8AC3E}">
        <p14:creationId xmlns="" xmlns:p14="http://schemas.microsoft.com/office/powerpoint/2010/main" val="373568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D4E1731-F499-49CD-8674-5526FFC89BE5}" type="slidenum">
              <a:rPr lang="en-US" smtClean="0"/>
              <a:pPr/>
              <a:t>15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F34B14B-C884-48C8-8BB8-082DCC276469}" type="slidenum">
              <a:rPr lang="en-US" smtClean="0"/>
              <a:pPr/>
              <a:t>16</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A26986C2-CCD1-4BAE-BC11-60764159A051}" type="slidenum">
              <a:rPr lang="en-US" smtClean="0"/>
              <a:pPr/>
              <a:t>17</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6084808-BBB9-4D31-B629-9D394061F462}" type="slidenum">
              <a:rPr lang="en-US" smtClean="0"/>
              <a:pPr/>
              <a:t>18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C370166-7547-4652-A7B8-DB3C0F2B74FA}" type="slidenum">
              <a:rPr lang="en-US" smtClean="0"/>
              <a:pPr/>
              <a:t>19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 xmlns:p14="http://schemas.microsoft.com/office/powerpoint/2010/main" val="166747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D44B7B9-D8E4-4C35-9537-801B64D050B4}" type="slidenum">
              <a:rPr lang="en-US" altLang="en-US" smtClean="0"/>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th-TH"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2EF3C51-6944-48F3-8372-4B8EC8A68DB2}" type="slidenum">
              <a:rPr lang="en-US" smtClean="0"/>
              <a:pPr/>
              <a:t>21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2EF3C51-6944-48F3-8372-4B8EC8A68DB2}" type="slidenum">
              <a:rPr lang="en-US" smtClean="0"/>
              <a:pPr/>
              <a:t>22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23</a:t>
            </a:fld>
            <a:endParaRPr lang="en-US" dirty="0"/>
          </a:p>
        </p:txBody>
      </p:sp>
    </p:spTree>
    <p:extLst>
      <p:ext uri="{BB962C8B-B14F-4D97-AF65-F5344CB8AC3E}">
        <p14:creationId xmlns="" xmlns:p14="http://schemas.microsoft.com/office/powerpoint/2010/main" val="287638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smtClean="0"/>
              <a:t>BPMH</a:t>
            </a:r>
            <a:r>
              <a:rPr lang="en-US" dirty="0" smtClean="0"/>
              <a:t> – </a:t>
            </a:r>
            <a:r>
              <a:rPr lang="en-US" sz="2800" dirty="0" smtClean="0"/>
              <a:t>the</a:t>
            </a:r>
            <a:r>
              <a:rPr lang="en-US" sz="2800" baseline="0" dirty="0" smtClean="0"/>
              <a:t> s</a:t>
            </a:r>
            <a:r>
              <a:rPr lang="en-US" altLang="en-US" sz="2800" dirty="0" smtClean="0"/>
              <a:t>ingle most important step to improving medication safety during transitions in care…b</a:t>
            </a:r>
            <a:r>
              <a:rPr lang="en-US" altLang="en-US" sz="2800" baseline="0" dirty="0" smtClean="0"/>
              <a:t>ut also often </a:t>
            </a:r>
            <a:r>
              <a:rPr lang="en-US" altLang="en-US" sz="2800" dirty="0" smtClean="0"/>
              <a:t>the most difficult:</a:t>
            </a:r>
          </a:p>
          <a:p>
            <a:r>
              <a:rPr lang="en-US" altLang="en-US" sz="2800" dirty="0" smtClean="0"/>
              <a:t>*</a:t>
            </a:r>
            <a:r>
              <a:rPr lang="en-US" altLang="en-US" sz="2400" dirty="0" smtClean="0"/>
              <a:t>Patients and caregivers may not know what medications they take</a:t>
            </a:r>
          </a:p>
          <a:p>
            <a:r>
              <a:rPr lang="en-US" altLang="en-US" sz="2400" dirty="0" smtClean="0"/>
              <a:t>*Sources of information are inaccurate and out of date</a:t>
            </a:r>
          </a:p>
          <a:p>
            <a:r>
              <a:rPr lang="en-US" altLang="en-US" sz="2400" dirty="0" smtClean="0"/>
              <a:t>*No one person takes responsibility for maintaining an accurate list</a:t>
            </a:r>
          </a:p>
          <a:p>
            <a:r>
              <a:rPr lang="en-US" altLang="en-US" sz="2400" dirty="0" smtClean="0"/>
              <a:t>*Fragmented healthcare system</a:t>
            </a:r>
          </a:p>
          <a:p>
            <a:r>
              <a:rPr lang="en-US" altLang="en-US" sz="2400" dirty="0" smtClean="0"/>
              <a:t>*Information sources and providers don’t talk to each other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a:lnSpc>
                <a:spcPct val="90000"/>
              </a:lnSpc>
            </a:pPr>
            <a:r>
              <a:rPr lang="en-US" altLang="en-US" sz="2800" u="sng" dirty="0" smtClean="0"/>
              <a:t>Goal of BPMH</a:t>
            </a:r>
            <a:r>
              <a:rPr lang="en-US" altLang="en-US" sz="2800" dirty="0" smtClean="0"/>
              <a:t>: obtain complete information on the patient’s preadmission medication regimen (N</a:t>
            </a:r>
            <a:r>
              <a:rPr lang="en-US" altLang="en-US" sz="2400" dirty="0" smtClean="0"/>
              <a:t>ame of each medication, Formulation (e.g., extended release),</a:t>
            </a:r>
            <a:r>
              <a:rPr lang="en-US" altLang="en-US" sz="2400" baseline="0" dirty="0" smtClean="0"/>
              <a:t> </a:t>
            </a:r>
            <a:r>
              <a:rPr lang="en-US" altLang="en-US" sz="2400" dirty="0" smtClean="0"/>
              <a:t>Dosage,</a:t>
            </a:r>
            <a:r>
              <a:rPr lang="en-US" altLang="en-US" sz="2400" baseline="0" dirty="0" smtClean="0"/>
              <a:t> </a:t>
            </a:r>
            <a:r>
              <a:rPr lang="en-US" altLang="en-US" sz="2400" dirty="0" smtClean="0"/>
              <a:t>Route,</a:t>
            </a:r>
            <a:r>
              <a:rPr lang="en-US" altLang="en-US" sz="2400" baseline="0" dirty="0" smtClean="0"/>
              <a:t> </a:t>
            </a:r>
            <a:r>
              <a:rPr lang="en-US" altLang="en-US" sz="2400" dirty="0" smtClean="0"/>
              <a:t>Frequency</a:t>
            </a:r>
          </a:p>
          <a:p>
            <a:pPr>
              <a:lnSpc>
                <a:spcPct val="90000"/>
              </a:lnSpc>
            </a:pPr>
            <a:r>
              <a:rPr lang="en-US" altLang="en-US" sz="2800" dirty="0" smtClean="0"/>
              <a:t>*What supposed to be on</a:t>
            </a:r>
            <a:r>
              <a:rPr lang="en-US" altLang="en-US" sz="2800" baseline="0" dirty="0" smtClean="0"/>
              <a:t> vs </a:t>
            </a:r>
            <a:r>
              <a:rPr lang="en-US" altLang="en-US" sz="2800" dirty="0" smtClean="0"/>
              <a:t>what they actually take</a:t>
            </a:r>
          </a:p>
          <a:p>
            <a:pPr>
              <a:lnSpc>
                <a:spcPct val="90000"/>
              </a:lnSpc>
            </a:pPr>
            <a:r>
              <a:rPr lang="en-US" altLang="en-US" sz="2800" dirty="0" smtClean="0"/>
              <a:t>*Other important information, including: </a:t>
            </a:r>
            <a:r>
              <a:rPr lang="en-US" altLang="en-US" sz="2400" dirty="0" smtClean="0"/>
              <a:t>Allergies and associated reactions</a:t>
            </a:r>
            <a:r>
              <a:rPr lang="en-US" altLang="en-US" sz="2400" baseline="0" dirty="0" smtClean="0"/>
              <a:t> | </a:t>
            </a:r>
            <a:r>
              <a:rPr lang="en-US" altLang="en-US" sz="2400" dirty="0" smtClean="0"/>
              <a:t>Name, specialty, contact info of prescribers</a:t>
            </a:r>
            <a:r>
              <a:rPr lang="en-US" altLang="en-US" sz="2400" baseline="0" dirty="0" smtClean="0"/>
              <a:t> | </a:t>
            </a:r>
            <a:r>
              <a:rPr lang="en-US" altLang="en-US" sz="2400" dirty="0" smtClean="0"/>
              <a:t>Name and phone number (or town) or pharmacy(</a:t>
            </a:r>
            <a:r>
              <a:rPr lang="en-US" altLang="en-US" sz="2400" dirty="0" err="1" smtClean="0"/>
              <a:t>ies</a:t>
            </a:r>
            <a:r>
              <a:rPr lang="en-US" altLang="en-US" sz="2400" dirty="0" smtClean="0"/>
              <a:t>)</a:t>
            </a:r>
          </a:p>
          <a:p>
            <a:pPr>
              <a:lnSpc>
                <a:spcPct val="90000"/>
              </a:lnSpc>
            </a:pPr>
            <a:endParaRPr lang="en-US" altLang="en-US" sz="2400" dirty="0" smtClean="0"/>
          </a:p>
          <a:p>
            <a:r>
              <a:rPr lang="en-US" altLang="en-US" sz="2800" b="1" dirty="0" smtClean="0"/>
              <a:t>Consulting</a:t>
            </a:r>
            <a:r>
              <a:rPr lang="en-US" altLang="en-US" sz="2800" b="1" baseline="0" dirty="0" smtClean="0"/>
              <a:t> other sources of information </a:t>
            </a:r>
            <a:r>
              <a:rPr lang="en-US" altLang="en-US" sz="2800" b="0" baseline="0" dirty="0" smtClean="0"/>
              <a:t>and </a:t>
            </a:r>
            <a:r>
              <a:rPr lang="en-US" altLang="en-US" sz="2800" b="1" baseline="0" dirty="0" smtClean="0"/>
              <a:t>Comparing lists </a:t>
            </a:r>
            <a:r>
              <a:rPr lang="en-US" altLang="en-US" sz="2800" baseline="0" dirty="0" smtClean="0"/>
              <a:t>- t</a:t>
            </a:r>
            <a:r>
              <a:rPr lang="en-US" altLang="en-US" sz="2800" dirty="0" smtClean="0"/>
              <a:t>ry to use </a:t>
            </a:r>
            <a:r>
              <a:rPr lang="en-US" altLang="en-US" sz="2800" u="sng" dirty="0" smtClean="0"/>
              <a:t>&gt;</a:t>
            </a:r>
            <a:r>
              <a:rPr lang="en-US" altLang="en-US" sz="2800" baseline="0" dirty="0" smtClean="0"/>
              <a:t> 2</a:t>
            </a:r>
            <a:r>
              <a:rPr lang="en-US" altLang="en-US" sz="2800" dirty="0" smtClean="0"/>
              <a:t> sources of information when possible and explore discrepancies between them</a:t>
            </a:r>
          </a:p>
          <a:p>
            <a:r>
              <a:rPr lang="en-US" altLang="en-US" sz="2800" dirty="0" smtClean="0"/>
              <a:t>*</a:t>
            </a:r>
            <a:r>
              <a:rPr lang="en-US" altLang="en-US" sz="2400" dirty="0" smtClean="0"/>
              <a:t>Patient (via interview</a:t>
            </a:r>
            <a:r>
              <a:rPr lang="en-US" altLang="en-US" sz="2400" baseline="0" dirty="0" smtClean="0"/>
              <a:t> or patient-</a:t>
            </a:r>
            <a:r>
              <a:rPr lang="en-US" altLang="en-US" sz="2400" dirty="0" smtClean="0"/>
              <a:t>owned medication lists)</a:t>
            </a:r>
          </a:p>
          <a:p>
            <a:r>
              <a:rPr lang="en-US" altLang="en-US" sz="2400" dirty="0" smtClean="0"/>
              <a:t>*Pill bottles</a:t>
            </a:r>
          </a:p>
          <a:p>
            <a:r>
              <a:rPr lang="en-US" altLang="en-US" sz="2400" dirty="0" smtClean="0"/>
              <a:t>*Family members and other caregivers</a:t>
            </a:r>
          </a:p>
          <a:p>
            <a:r>
              <a:rPr lang="en-US" altLang="en-US" sz="2400" dirty="0" smtClean="0"/>
              <a:t>*Pharmacy(</a:t>
            </a:r>
            <a:r>
              <a:rPr lang="en-US" altLang="en-US" sz="2400" dirty="0" err="1" smtClean="0"/>
              <a:t>ies</a:t>
            </a:r>
            <a:r>
              <a:rPr lang="en-US" altLang="en-US" sz="2400" dirty="0" smtClean="0"/>
              <a:t>) where patient fills prescriptions</a:t>
            </a:r>
          </a:p>
          <a:p>
            <a:r>
              <a:rPr lang="en-US" altLang="en-US" sz="2400" dirty="0" smtClean="0"/>
              <a:t>*Medication lists and/or notes from outpatient providers</a:t>
            </a:r>
          </a:p>
          <a:p>
            <a:r>
              <a:rPr lang="en-US" altLang="en-US" sz="2400" dirty="0" smtClean="0"/>
              <a:t>*Discharge medication orders from recent hospitalizations</a:t>
            </a:r>
          </a:p>
          <a:p>
            <a:r>
              <a:rPr lang="en-US" altLang="en-US" sz="2400" dirty="0" smtClean="0"/>
              <a:t>*Transfer orders from other facilities</a:t>
            </a:r>
          </a:p>
          <a:p>
            <a:pPr>
              <a:lnSpc>
                <a:spcPct val="90000"/>
              </a:lnSpc>
            </a:pPr>
            <a:endParaRPr lang="en-US" altLang="en-US" sz="2400" dirty="0" smtClean="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24</a:t>
            </a:fld>
            <a:endParaRPr lang="en-US" dirty="0"/>
          </a:p>
        </p:txBody>
      </p:sp>
    </p:spTree>
    <p:extLst>
      <p:ext uri="{BB962C8B-B14F-4D97-AF65-F5344CB8AC3E}">
        <p14:creationId xmlns="" xmlns:p14="http://schemas.microsoft.com/office/powerpoint/2010/main" val="3316051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25</a:t>
            </a:fld>
            <a:endParaRPr lang="en-US" dirty="0"/>
          </a:p>
        </p:txBody>
      </p:sp>
    </p:spTree>
    <p:extLst>
      <p:ext uri="{BB962C8B-B14F-4D97-AF65-F5344CB8AC3E}">
        <p14:creationId xmlns="" xmlns:p14="http://schemas.microsoft.com/office/powerpoint/2010/main" val="2343034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26</a:t>
            </a:fld>
            <a:endParaRPr lang="en-US" dirty="0"/>
          </a:p>
        </p:txBody>
      </p:sp>
    </p:spTree>
    <p:extLst>
      <p:ext uri="{BB962C8B-B14F-4D97-AF65-F5344CB8AC3E}">
        <p14:creationId xmlns="" xmlns:p14="http://schemas.microsoft.com/office/powerpoint/2010/main" val="3446385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27</a:t>
            </a:fld>
            <a:endParaRPr lang="en-US" dirty="0"/>
          </a:p>
        </p:txBody>
      </p:sp>
    </p:spTree>
    <p:extLst>
      <p:ext uri="{BB962C8B-B14F-4D97-AF65-F5344CB8AC3E}">
        <p14:creationId xmlns="" xmlns:p14="http://schemas.microsoft.com/office/powerpoint/2010/main" val="3874248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28</a:t>
            </a:fld>
            <a:endParaRPr lang="en-US" dirty="0"/>
          </a:p>
        </p:txBody>
      </p:sp>
    </p:spTree>
    <p:extLst>
      <p:ext uri="{BB962C8B-B14F-4D97-AF65-F5344CB8AC3E}">
        <p14:creationId xmlns="" xmlns:p14="http://schemas.microsoft.com/office/powerpoint/2010/main" val="3642068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29</a:t>
            </a:fld>
            <a:endParaRPr lang="en-US" dirty="0"/>
          </a:p>
        </p:txBody>
      </p:sp>
    </p:spTree>
    <p:extLst>
      <p:ext uri="{BB962C8B-B14F-4D97-AF65-F5344CB8AC3E}">
        <p14:creationId xmlns="" xmlns:p14="http://schemas.microsoft.com/office/powerpoint/2010/main" val="23754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latin typeface="Arial" pitchFamily="34" charset="0"/>
              </a:rPr>
              <a:t>- Colostomy done to prevent decubs</a:t>
            </a:r>
          </a:p>
        </p:txBody>
      </p:sp>
      <p:sp>
        <p:nvSpPr>
          <p:cNvPr id="17411" name="Slide Number Placeholder 3"/>
          <p:cNvSpPr>
            <a:spLocks noGrp="1"/>
          </p:cNvSpPr>
          <p:nvPr>
            <p:ph type="sldNum" sz="quarter" idx="5"/>
          </p:nvPr>
        </p:nvSpPr>
        <p:spPr>
          <a:noFill/>
        </p:spPr>
        <p:txBody>
          <a:bodyPr/>
          <a:lstStyle/>
          <a:p>
            <a:fld id="{5C21D712-C616-4E78-ACA6-F067EEB6EA6C}" type="slidenum">
              <a:rPr lang="en-US"/>
              <a:pPr/>
              <a:t>3</a:t>
            </a:fld>
            <a:endParaRPr lang="en-US"/>
          </a:p>
        </p:txBody>
      </p:sp>
    </p:spTree>
    <p:extLst>
      <p:ext uri="{BB962C8B-B14F-4D97-AF65-F5344CB8AC3E}">
        <p14:creationId xmlns="" xmlns:p14="http://schemas.microsoft.com/office/powerpoint/2010/main" val="2448508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887FB-AE3F-426F-BDEE-4C673A77C2F9}" type="slidenum">
              <a:rPr lang="en-US"/>
              <a:pPr/>
              <a:t>30</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529030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887FB-AE3F-426F-BDEE-4C673A77C2F9}" type="slidenum">
              <a:rPr lang="en-US"/>
              <a:pPr/>
              <a:t>31</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641718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i="1" dirty="0" smtClean="0"/>
              <a:t>Site 2</a:t>
            </a:r>
            <a:endParaRPr lang="en-US" dirty="0" smtClean="0"/>
          </a:p>
          <a:p>
            <a:r>
              <a:rPr lang="en-US" dirty="0" smtClean="0"/>
              <a:t>	The QI team at this 535-bed community non-teaching hospital associated with a large regional healthcare system is led by the Vice President for Clinical Improvement, with other members of the team including hospitalists, clinical pharmacists, nurses, and the on-site study pharmacist.  Their initial intervention targets included training in taking a BPMH and good discharge medication education as well as giving feedback to providers on the quality of their medication histories.</a:t>
            </a:r>
          </a:p>
          <a:p>
            <a:r>
              <a:rPr lang="en-US" dirty="0" smtClean="0"/>
              <a:t>To date, progress has been made in 4 areas:</a:t>
            </a:r>
          </a:p>
          <a:p>
            <a:pPr lvl="0"/>
            <a:r>
              <a:rPr lang="en-US" dirty="0" smtClean="0"/>
              <a:t>BPMH training: BPMH training video and pocket cards are used by nursing and pharmacy staff on target units to perform medication histories for patients who are directly admitted, transferred from other hospitals, or admitted on weekend nights.  This complements a pre-existing initiative that utilizes pharmacy technicians, called Medication Reconciliation Assistants (MRAs), to take medication histories for all ED patients admitted during the week and weekend days.</a:t>
            </a:r>
          </a:p>
          <a:p>
            <a:pPr lvl="0"/>
            <a:r>
              <a:rPr lang="en-US" dirty="0" smtClean="0"/>
              <a:t>Risk stratification: Development of an automated screening tool to identify high-risk patients and having clinical pharmacists attend daily discharge rounds to determine which patients require high-intensity discharge education.</a:t>
            </a:r>
          </a:p>
          <a:p>
            <a:pPr lvl="0"/>
            <a:r>
              <a:rPr lang="en-US" dirty="0" smtClean="0"/>
              <a:t>High-intensity bundle in high-risk patients: Plans are in place to formally train a cohort of clinical pharmacists and discharging providers to provide high-intensity discharge education for high-risk patients . </a:t>
            </a:r>
          </a:p>
          <a:p>
            <a:pPr lvl="0"/>
            <a:r>
              <a:rPr lang="en-US" dirty="0" smtClean="0"/>
              <a:t>Discharge education:  The discharge education training video was placed on the organization’s intranet to complement existing education modules on “teach back” and “Ask Me 3,” a patient education program designed to promote communication between patients and clinicians.</a:t>
            </a:r>
            <a:r>
              <a:rPr lang="en-US" baseline="30000" dirty="0" smtClean="0"/>
              <a:t>35</a:t>
            </a:r>
            <a:r>
              <a:rPr lang="en-US" dirty="0" smtClean="0"/>
              <a:t> Clinical pharmacists can now flag high-risk patients for intensive discharge counseling in their workflow database and see which high-risk patients have received in-hospital intensive counseling and which have not. This complements an existing program which provides post-discharge counseling by phone for a subset of patients (e.g., older patients with a PCP within a particular provider group, discharged home, referred to the program, or on multiple or high-risk medications) run by the regional healthcare system. </a:t>
            </a:r>
          </a:p>
          <a:p>
            <a:r>
              <a:rPr lang="en-US" dirty="0" smtClean="0"/>
              <a:t>Key factors promoting success include the dedication of the QI team leader and on-site study pharmacist, full support from the leadership of the regional healthcare system, and integration of the intervention components with previously adopted site initiatives, such as the use of MRAs and the post-discharge education program for high-risk patients.  Barriers have included a smaller QI team to lead intervention efforts, difficulty in engaging front-line staff, limited availability of MRAs on weekend nights and for patients not admitted through the ED (and over-reliance on MRAs even for patients in whom they are not available), lack of access to administrative data to help guide next steps, and lack of educators trained in the use of teach back.</a:t>
            </a:r>
          </a:p>
          <a:p>
            <a:r>
              <a:rPr lang="en-US" dirty="0" smtClean="0"/>
              <a:t>As with Site 1, several lessons have been learned.  Progress at Site 2 has been somewhat slower with less engagement from front line providers and a smaller QI team.  Across both sites, our experience confirmed the important QI principle that education itself is not sufficient to change behavior to achieve best practice; certification of competency is required.  A need for site-specific data to help make the case to front-line providers is also essential for ongoing engagement with the improvement effort, and is now a goal of the central data analysis team.  For example, Site 2 needed to know medication discrepancy rates among patients not affected by MRAs (e.g., weekend night admissions, direct admissions) compared with other patients.</a:t>
            </a:r>
          </a:p>
          <a:p>
            <a:r>
              <a:rPr lang="en-US" dirty="0" smtClean="0"/>
              <a:t> How does this relate to what is mentioned above for risk stratification? Are different people being trained to replace the pharmacists doing it now?</a:t>
            </a:r>
          </a:p>
          <a:p>
            <a:r>
              <a:rPr lang="en-US" dirty="0" smtClean="0"/>
              <a:t>Jeff Schnipper: John and Jason, can you answer this question?</a:t>
            </a:r>
          </a:p>
          <a:p>
            <a:r>
              <a:rPr lang="en-US" dirty="0" smtClean="0"/>
              <a:t>Jason: it’s a human resource allocation relationship, extending the responsibility to hospitalists rather than replacing pharmacists; specifically for the high risk patients not qualifying to receive discharge counseling from the existing post-discharge program (SafeMed) the work would have to be allocated across the clinical pharmacists and discharging hospitalists (both of which would be learners in a formal training program)</a:t>
            </a:r>
          </a:p>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32</a:t>
            </a:fld>
            <a:endParaRPr lang="en-US" dirty="0"/>
          </a:p>
        </p:txBody>
      </p:sp>
    </p:spTree>
    <p:extLst>
      <p:ext uri="{BB962C8B-B14F-4D97-AF65-F5344CB8AC3E}">
        <p14:creationId xmlns="" xmlns:p14="http://schemas.microsoft.com/office/powerpoint/2010/main" val="38708943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ED08CE-7CDE-4246-873C-EF0132930725}" type="slidenum">
              <a:rPr lang="en-US" smtClean="0"/>
              <a:pPr/>
              <a:t>33</a:t>
            </a:fld>
            <a:endParaRPr lang="en-US" dirty="0"/>
          </a:p>
        </p:txBody>
      </p:sp>
    </p:spTree>
    <p:extLst>
      <p:ext uri="{BB962C8B-B14F-4D97-AF65-F5344CB8AC3E}">
        <p14:creationId xmlns="" xmlns:p14="http://schemas.microsoft.com/office/powerpoint/2010/main" val="173648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34</a:t>
            </a:fld>
            <a:endParaRPr lang="en-US" dirty="0"/>
          </a:p>
        </p:txBody>
      </p:sp>
    </p:spTree>
    <p:extLst>
      <p:ext uri="{BB962C8B-B14F-4D97-AF65-F5344CB8AC3E}">
        <p14:creationId xmlns="" xmlns:p14="http://schemas.microsoft.com/office/powerpoint/2010/main" val="1939142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1CB63AB-EBF0-48D4-B891-7B00F8C45317}" type="slidenum">
              <a:rPr lang="en-US" smtClean="0"/>
              <a:pPr/>
              <a:t>35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77CD0-C476-4478-AFD9-1FB32BF9E10F}" type="slidenum">
              <a:rPr lang="en-US"/>
              <a:pPr/>
              <a:t>36</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912116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77CD0-C476-4478-AFD9-1FB32BF9E10F}" type="slidenum">
              <a:rPr lang="en-US"/>
              <a:pPr/>
              <a:t>37</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6517839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77CD0-C476-4478-AFD9-1FB32BF9E10F}" type="slidenum">
              <a:rPr lang="en-US"/>
              <a:pPr/>
              <a:t>38</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1893632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CF8B4BB5-1D7D-43A1-9A5D-4AE563054348}"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9459" name="Slide Number Placeholder 3"/>
          <p:cNvSpPr>
            <a:spLocks noGrp="1"/>
          </p:cNvSpPr>
          <p:nvPr>
            <p:ph type="sldNum" sz="quarter" idx="5"/>
          </p:nvPr>
        </p:nvSpPr>
        <p:spPr>
          <a:noFill/>
        </p:spPr>
        <p:txBody>
          <a:bodyPr/>
          <a:lstStyle/>
          <a:p>
            <a:fld id="{3E46C5F6-8424-44E0-B633-5A71434CED94}" type="slidenum">
              <a:rPr lang="en-US"/>
              <a:pPr/>
              <a:t>4</a:t>
            </a:fld>
            <a:endParaRPr lang="en-US"/>
          </a:p>
        </p:txBody>
      </p:sp>
    </p:spTree>
    <p:extLst>
      <p:ext uri="{BB962C8B-B14F-4D97-AF65-F5344CB8AC3E}">
        <p14:creationId xmlns="" xmlns:p14="http://schemas.microsoft.com/office/powerpoint/2010/main" val="757771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40</a:t>
            </a:fld>
            <a:endParaRPr lang="en-US" dirty="0"/>
          </a:p>
        </p:txBody>
      </p:sp>
    </p:spTree>
    <p:extLst>
      <p:ext uri="{BB962C8B-B14F-4D97-AF65-F5344CB8AC3E}">
        <p14:creationId xmlns="" xmlns:p14="http://schemas.microsoft.com/office/powerpoint/2010/main" val="4286811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41</a:t>
            </a:fld>
            <a:endParaRPr lang="en-US" dirty="0"/>
          </a:p>
        </p:txBody>
      </p:sp>
    </p:spTree>
    <p:extLst>
      <p:ext uri="{BB962C8B-B14F-4D97-AF65-F5344CB8AC3E}">
        <p14:creationId xmlns="" xmlns:p14="http://schemas.microsoft.com/office/powerpoint/2010/main" val="950967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ABDCD-9FF0-40BE-9949-BC50CA2C9DE8}" type="slidenum">
              <a:rPr lang="en-US"/>
              <a:pPr fontAlgn="base">
                <a:spcBef>
                  <a:spcPct val="0"/>
                </a:spcBef>
                <a:spcAft>
                  <a:spcPct val="0"/>
                </a:spcAft>
              </a:pPr>
              <a:t>42</a:t>
            </a:fld>
            <a:endParaRPr lang="en-US" dirty="0"/>
          </a:p>
        </p:txBody>
      </p:sp>
    </p:spTree>
    <p:extLst>
      <p:ext uri="{BB962C8B-B14F-4D97-AF65-F5344CB8AC3E}">
        <p14:creationId xmlns:p14="http://schemas.microsoft.com/office/powerpoint/2010/main" xmlns="" val="186970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Risk stratification</a:t>
            </a:r>
          </a:p>
          <a:p>
            <a:pPr>
              <a:spcBef>
                <a:spcPct val="0"/>
              </a:spcBef>
            </a:pPr>
            <a:r>
              <a:rPr lang="en-US" dirty="0" smtClean="0"/>
              <a:t>Patient-centered medication lists</a:t>
            </a:r>
          </a:p>
          <a:p>
            <a:pPr>
              <a:spcBef>
                <a:spcPct val="0"/>
              </a:spcBef>
            </a:pPr>
            <a:r>
              <a:rPr lang="en-US" dirty="0" smtClean="0"/>
              <a:t>Sample Social Marketing tools</a:t>
            </a:r>
          </a:p>
          <a:p>
            <a:pPr>
              <a:spcBef>
                <a:spcPct val="0"/>
              </a:spcBef>
            </a:pPr>
            <a:r>
              <a:rPr lang="en-US" dirty="0" smtClean="0"/>
              <a:t>BPMH Pocket Cards</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B4B912-942D-4FE4-B872-9A86533228C7}" type="slidenum">
              <a:rPr lang="en-US"/>
              <a:pPr fontAlgn="base">
                <a:spcBef>
                  <a:spcPct val="0"/>
                </a:spcBef>
                <a:spcAft>
                  <a:spcPct val="0"/>
                </a:spcAft>
              </a:pPr>
              <a:t>43</a:t>
            </a:fld>
            <a:endParaRPr lang="en-US" dirty="0"/>
          </a:p>
        </p:txBody>
      </p:sp>
    </p:spTree>
    <p:extLst>
      <p:ext uri="{BB962C8B-B14F-4D97-AF65-F5344CB8AC3E}">
        <p14:creationId xmlns:p14="http://schemas.microsoft.com/office/powerpoint/2010/main" xmlns="" val="34539552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1494" indent="-289036" eaLnBrk="0" hangingPunct="0">
              <a:defRPr>
                <a:solidFill>
                  <a:schemeClr val="tx1"/>
                </a:solidFill>
                <a:latin typeface="Arial" charset="0"/>
                <a:ea typeface="ＭＳ Ｐゴシック" charset="-128"/>
              </a:defRPr>
            </a:lvl2pPr>
            <a:lvl3pPr marL="1156145" indent="-231229" eaLnBrk="0" hangingPunct="0">
              <a:defRPr>
                <a:solidFill>
                  <a:schemeClr val="tx1"/>
                </a:solidFill>
                <a:latin typeface="Arial" charset="0"/>
                <a:ea typeface="ＭＳ Ｐゴシック" charset="-128"/>
              </a:defRPr>
            </a:lvl3pPr>
            <a:lvl4pPr marL="1618602" indent="-231229" eaLnBrk="0" hangingPunct="0">
              <a:defRPr>
                <a:solidFill>
                  <a:schemeClr val="tx1"/>
                </a:solidFill>
                <a:latin typeface="Arial" charset="0"/>
                <a:ea typeface="ＭＳ Ｐゴシック" charset="-128"/>
              </a:defRPr>
            </a:lvl4pPr>
            <a:lvl5pPr marL="2081060" indent="-231229" eaLnBrk="0" hangingPunct="0">
              <a:defRPr>
                <a:solidFill>
                  <a:schemeClr val="tx1"/>
                </a:solidFill>
                <a:latin typeface="Arial" charset="0"/>
                <a:ea typeface="ＭＳ Ｐゴシック" charset="-128"/>
              </a:defRPr>
            </a:lvl5pPr>
            <a:lvl6pPr marL="2543518" indent="-231229" defTabSz="462458" eaLnBrk="0" fontAlgn="base" hangingPunct="0">
              <a:spcBef>
                <a:spcPct val="0"/>
              </a:spcBef>
              <a:spcAft>
                <a:spcPct val="0"/>
              </a:spcAft>
              <a:defRPr>
                <a:solidFill>
                  <a:schemeClr val="tx1"/>
                </a:solidFill>
                <a:latin typeface="Arial" charset="0"/>
                <a:ea typeface="ＭＳ Ｐゴシック" charset="-128"/>
              </a:defRPr>
            </a:lvl6pPr>
            <a:lvl7pPr marL="3005976" indent="-231229" defTabSz="462458" eaLnBrk="0" fontAlgn="base" hangingPunct="0">
              <a:spcBef>
                <a:spcPct val="0"/>
              </a:spcBef>
              <a:spcAft>
                <a:spcPct val="0"/>
              </a:spcAft>
              <a:defRPr>
                <a:solidFill>
                  <a:schemeClr val="tx1"/>
                </a:solidFill>
                <a:latin typeface="Arial" charset="0"/>
                <a:ea typeface="ＭＳ Ｐゴシック" charset="-128"/>
              </a:defRPr>
            </a:lvl7pPr>
            <a:lvl8pPr marL="3468434" indent="-231229" defTabSz="462458" eaLnBrk="0" fontAlgn="base" hangingPunct="0">
              <a:spcBef>
                <a:spcPct val="0"/>
              </a:spcBef>
              <a:spcAft>
                <a:spcPct val="0"/>
              </a:spcAft>
              <a:defRPr>
                <a:solidFill>
                  <a:schemeClr val="tx1"/>
                </a:solidFill>
                <a:latin typeface="Arial" charset="0"/>
                <a:ea typeface="ＭＳ Ｐゴシック" charset="-128"/>
              </a:defRPr>
            </a:lvl8pPr>
            <a:lvl9pPr marL="3930891" indent="-231229" defTabSz="46245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361B9D7-E5AD-46BA-933A-7611D8FAAFB1}" type="slidenum">
              <a:rPr lang="en-US" altLang="en-US" smtClean="0"/>
              <a:pPr eaLnBrk="1" hangingPunct="1"/>
              <a:t>44</a:t>
            </a:fld>
            <a:endParaRPr lang="en-US" altLang="en-US" smtClean="0"/>
          </a:p>
        </p:txBody>
      </p:sp>
    </p:spTree>
    <p:extLst>
      <p:ext uri="{BB962C8B-B14F-4D97-AF65-F5344CB8AC3E}">
        <p14:creationId xmlns:p14="http://schemas.microsoft.com/office/powerpoint/2010/main" xmlns="" val="24181059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45</a:t>
            </a:fld>
            <a:endParaRPr lang="en-US" dirty="0"/>
          </a:p>
        </p:txBody>
      </p:sp>
    </p:spTree>
    <p:extLst>
      <p:ext uri="{BB962C8B-B14F-4D97-AF65-F5344CB8AC3E}">
        <p14:creationId xmlns:p14="http://schemas.microsoft.com/office/powerpoint/2010/main" xmlns="" val="2668125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46</a:t>
            </a:fld>
            <a:endParaRPr lang="en-US" dirty="0"/>
          </a:p>
        </p:txBody>
      </p:sp>
    </p:spTree>
    <p:extLst>
      <p:ext uri="{BB962C8B-B14F-4D97-AF65-F5344CB8AC3E}">
        <p14:creationId xmlns:p14="http://schemas.microsoft.com/office/powerpoint/2010/main" xmlns="" val="1736719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EB6142-1E76-44CC-B142-E057BB56B848}" type="slidenum">
              <a:rPr lang="en-US"/>
              <a:pPr fontAlgn="base">
                <a:spcBef>
                  <a:spcPct val="0"/>
                </a:spcBef>
                <a:spcAft>
                  <a:spcPct val="0"/>
                </a:spcAft>
              </a:pPr>
              <a:t>47</a:t>
            </a:fld>
            <a:endParaRPr lang="en-US" dirty="0"/>
          </a:p>
        </p:txBody>
      </p:sp>
    </p:spTree>
    <p:extLst>
      <p:ext uri="{BB962C8B-B14F-4D97-AF65-F5344CB8AC3E}">
        <p14:creationId xmlns:p14="http://schemas.microsoft.com/office/powerpoint/2010/main" xmlns="" val="1787427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009DAF-0367-4E96-A724-3256E300B801}" type="slidenum">
              <a:rPr lang="en-US"/>
              <a:pPr fontAlgn="base">
                <a:spcBef>
                  <a:spcPct val="0"/>
                </a:spcBef>
                <a:spcAft>
                  <a:spcPct val="0"/>
                </a:spcAft>
              </a:pPr>
              <a:t>48</a:t>
            </a:fld>
            <a:endParaRPr lang="en-US" dirty="0"/>
          </a:p>
        </p:txBody>
      </p:sp>
    </p:spTree>
    <p:extLst>
      <p:ext uri="{BB962C8B-B14F-4D97-AF65-F5344CB8AC3E}">
        <p14:creationId xmlns:p14="http://schemas.microsoft.com/office/powerpoint/2010/main" xmlns="" val="3425505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7A37C6C-0AC1-470E-9CE1-408E933F9A25}"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25603" name="Slide Number Placeholder 3"/>
          <p:cNvSpPr>
            <a:spLocks noGrp="1"/>
          </p:cNvSpPr>
          <p:nvPr>
            <p:ph type="sldNum" sz="quarter" idx="5"/>
          </p:nvPr>
        </p:nvSpPr>
        <p:spPr>
          <a:noFill/>
        </p:spPr>
        <p:txBody>
          <a:bodyPr/>
          <a:lstStyle/>
          <a:p>
            <a:fld id="{2CD0F469-E3ED-4EA2-B152-D82F6A2E1FEC}" type="slidenum">
              <a:rPr lang="en-US"/>
              <a:pPr/>
              <a:t>5</a:t>
            </a:fld>
            <a:endParaRPr lang="en-US"/>
          </a:p>
        </p:txBody>
      </p:sp>
    </p:spTree>
    <p:extLst>
      <p:ext uri="{BB962C8B-B14F-4D97-AF65-F5344CB8AC3E}">
        <p14:creationId xmlns="" xmlns:p14="http://schemas.microsoft.com/office/powerpoint/2010/main" val="36352128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FB4709C-CA03-4A05-B19E-4F6DAD9E8001}" type="slidenum">
              <a:rPr lang="en-US" smtClean="0"/>
              <a:pPr/>
              <a:t>50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418B748-1331-4F16-9E96-0F97142430CD}" type="slidenum">
              <a:rPr lang="en-US" smtClean="0"/>
              <a:pPr/>
              <a:t>51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887FB-AE3F-426F-BDEE-4C673A77C2F9}" type="slidenum">
              <a:rPr lang="en-US"/>
              <a:pPr/>
              <a:t>52</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627779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77CD0-C476-4478-AFD9-1FB32BF9E10F}" type="slidenum">
              <a:rPr lang="en-US"/>
              <a:pPr/>
              <a:t>53</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368610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77CD0-C476-4478-AFD9-1FB32BF9E10F}" type="slidenum">
              <a:rPr lang="en-US"/>
              <a:pPr/>
              <a:t>54</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911262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621121A-F576-4473-93B9-EC16D4AB3464}" type="slidenum">
              <a:rPr lang="en-US" smtClean="0"/>
              <a:pPr/>
              <a:t>55</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th-TH"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5A21D1B-14B3-4275-8E15-747D5B90FA02}" type="slidenum">
              <a:rPr lang="en-US"/>
              <a:pPr/>
              <a:t>56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 xmlns:p14="http://schemas.microsoft.com/office/powerpoint/2010/main" val="27452119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5A21D1B-14B3-4275-8E15-747D5B90FA02}" type="slidenum">
              <a:rPr lang="en-US"/>
              <a:pPr/>
              <a:t>57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 xmlns:p14="http://schemas.microsoft.com/office/powerpoint/2010/main" val="3050186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r>
              <a:rPr lang="en-US" dirty="0" smtClean="0">
                <a:latin typeface="Arial" pitchFamily="34" charset="0"/>
              </a:rPr>
              <a:t>Responds</a:t>
            </a:r>
            <a:r>
              <a:rPr lang="en-US" baseline="0" dirty="0" smtClean="0">
                <a:latin typeface="Arial" pitchFamily="34" charset="0"/>
              </a:rPr>
              <a:t> “yes” to “are you </a:t>
            </a:r>
            <a:r>
              <a:rPr lang="en-US" baseline="0" dirty="0" err="1" smtClean="0">
                <a:latin typeface="Arial" pitchFamily="34" charset="0"/>
              </a:rPr>
              <a:t>tking</a:t>
            </a:r>
            <a:r>
              <a:rPr lang="en-US" baseline="0" dirty="0" smtClean="0">
                <a:latin typeface="Arial" pitchFamily="34" charset="0"/>
              </a:rPr>
              <a:t> 250 mcg levothyroxine daily” </a:t>
            </a:r>
            <a:endParaRPr lang="en-US" dirty="0" smtClean="0">
              <a:latin typeface="Arial" pitchFamily="34" charset="0"/>
            </a:endParaRPr>
          </a:p>
        </p:txBody>
      </p:sp>
      <p:sp>
        <p:nvSpPr>
          <p:cNvPr id="34819" name="Slide Number Placeholder 3"/>
          <p:cNvSpPr>
            <a:spLocks noGrp="1"/>
          </p:cNvSpPr>
          <p:nvPr>
            <p:ph type="sldNum" sz="quarter" idx="5"/>
          </p:nvPr>
        </p:nvSpPr>
        <p:spPr>
          <a:noFill/>
        </p:spPr>
        <p:txBody>
          <a:bodyPr/>
          <a:lstStyle/>
          <a:p>
            <a:fld id="{45FB3E24-D437-450B-8F7F-6CC71F7B1C03}" type="slidenum">
              <a:rPr lang="en-US"/>
              <a:pPr/>
              <a:t>6</a:t>
            </a:fld>
            <a:endParaRPr lang="en-US"/>
          </a:p>
        </p:txBody>
      </p:sp>
    </p:spTree>
    <p:extLst>
      <p:ext uri="{BB962C8B-B14F-4D97-AF65-F5344CB8AC3E}">
        <p14:creationId xmlns="" xmlns:p14="http://schemas.microsoft.com/office/powerpoint/2010/main" val="33897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r>
              <a:rPr lang="en-US" dirty="0" smtClean="0">
                <a:latin typeface="Arial" charset="0"/>
                <a:ea typeface="MS PGothic" pitchFamily="34" charset="-128"/>
                <a:cs typeface="Arial" charset="0"/>
              </a:rPr>
              <a:t>Maryann Mello is a 68 years 6.3 months F </a:t>
            </a:r>
            <a:r>
              <a:rPr lang="en-US" dirty="0" err="1" smtClean="0">
                <a:latin typeface="Arial" charset="0"/>
                <a:ea typeface="MS PGothic" pitchFamily="34" charset="-128"/>
                <a:cs typeface="Arial" charset="0"/>
              </a:rPr>
              <a:t>adm</a:t>
            </a:r>
            <a:r>
              <a:rPr lang="en-US" dirty="0" smtClean="0">
                <a:latin typeface="Arial" charset="0"/>
                <a:ea typeface="MS PGothic" pitchFamily="34" charset="-128"/>
                <a:cs typeface="Arial" charset="0"/>
              </a:rPr>
              <a:t> 8/9 </a:t>
            </a:r>
            <a:r>
              <a:rPr lang="en-US" dirty="0" err="1" smtClean="0">
                <a:latin typeface="Arial" charset="0"/>
                <a:ea typeface="MS PGothic" pitchFamily="34" charset="-128"/>
                <a:cs typeface="Arial" charset="0"/>
              </a:rPr>
              <a:t>ef</a:t>
            </a:r>
            <a:r>
              <a:rPr lang="en-US" dirty="0" smtClean="0">
                <a:latin typeface="Arial" charset="0"/>
                <a:ea typeface="MS PGothic" pitchFamily="34" charset="-128"/>
                <a:cs typeface="Arial" charset="0"/>
              </a:rPr>
              <a:t> 15 moderate as, non ischemic, severe </a:t>
            </a:r>
            <a:r>
              <a:rPr lang="en-US" dirty="0" err="1" smtClean="0">
                <a:latin typeface="Arial" charset="0"/>
                <a:ea typeface="MS PGothic" pitchFamily="34" charset="-128"/>
                <a:cs typeface="Arial" charset="0"/>
              </a:rPr>
              <a:t>mr</a:t>
            </a:r>
            <a:r>
              <a:rPr lang="en-US" dirty="0" smtClean="0">
                <a:latin typeface="Arial" charset="0"/>
                <a:ea typeface="MS PGothic" pitchFamily="34" charset="-128"/>
                <a:cs typeface="Arial" charset="0"/>
              </a:rPr>
              <a:t> unclear if secondary </a:t>
            </a:r>
            <a:r>
              <a:rPr lang="en-US" dirty="0" err="1" smtClean="0">
                <a:latin typeface="Arial" charset="0"/>
                <a:ea typeface="MS PGothic" pitchFamily="34" charset="-128"/>
                <a:cs typeface="Arial" charset="0"/>
              </a:rPr>
              <a:t>tocardiomyopathy</a:t>
            </a:r>
            <a:r>
              <a:rPr lang="en-US" dirty="0" smtClean="0">
                <a:latin typeface="Arial" charset="0"/>
                <a:ea typeface="MS PGothic" pitchFamily="34" charset="-128"/>
                <a:cs typeface="Arial" charset="0"/>
              </a:rPr>
              <a:t> or primary insult admitted on the August 5th for advanced therapy for CHF, listed for transplant mid august. She was  doing ok while being </a:t>
            </a:r>
            <a:r>
              <a:rPr lang="en-US" dirty="0" err="1" smtClean="0">
                <a:latin typeface="Arial" charset="0"/>
                <a:ea typeface="MS PGothic" pitchFamily="34" charset="-128"/>
                <a:cs typeface="Arial" charset="0"/>
              </a:rPr>
              <a:t>diuresed</a:t>
            </a:r>
            <a:r>
              <a:rPr lang="en-US" dirty="0" smtClean="0">
                <a:latin typeface="Arial" charset="0"/>
                <a:ea typeface="MS PGothic" pitchFamily="34" charset="-128"/>
                <a:cs typeface="Arial" charset="0"/>
              </a:rPr>
              <a:t> with </a:t>
            </a:r>
            <a:r>
              <a:rPr lang="en-US" dirty="0" err="1" smtClean="0">
                <a:latin typeface="Arial" charset="0"/>
                <a:ea typeface="MS PGothic" pitchFamily="34" charset="-128"/>
                <a:cs typeface="Arial" charset="0"/>
              </a:rPr>
              <a:t>lasix</a:t>
            </a:r>
            <a:r>
              <a:rPr lang="en-US" dirty="0" smtClean="0">
                <a:latin typeface="Arial" charset="0"/>
                <a:ea typeface="MS PGothic" pitchFamily="34" charset="-128"/>
                <a:cs typeface="Arial" charset="0"/>
              </a:rPr>
              <a:t> 200 BID daily and PA artery catheter monitoring. Right hart </a:t>
            </a:r>
            <a:r>
              <a:rPr lang="en-US" dirty="0" err="1" smtClean="0">
                <a:latin typeface="Arial" charset="0"/>
                <a:ea typeface="MS PGothic" pitchFamily="34" charset="-128"/>
                <a:cs typeface="Arial" charset="0"/>
              </a:rPr>
              <a:t>Cathon</a:t>
            </a:r>
            <a:r>
              <a:rPr lang="en-US" dirty="0" smtClean="0">
                <a:latin typeface="Arial" charset="0"/>
                <a:ea typeface="MS PGothic" pitchFamily="34" charset="-128"/>
                <a:cs typeface="Arial" charset="0"/>
              </a:rPr>
              <a:t> 08/06 that showed Elevated Left Heart Filling Pressures with PCWP= 32 mmHg, as well as severe mitral </a:t>
            </a:r>
            <a:r>
              <a:rPr lang="en-US" dirty="0" err="1" smtClean="0">
                <a:latin typeface="Arial" charset="0"/>
                <a:ea typeface="MS PGothic" pitchFamily="34" charset="-128"/>
                <a:cs typeface="Arial" charset="0"/>
              </a:rPr>
              <a:t>regurg</a:t>
            </a:r>
            <a:r>
              <a:rPr lang="en-US" dirty="0" smtClean="0">
                <a:latin typeface="Arial" charset="0"/>
                <a:ea typeface="MS PGothic" pitchFamily="34" charset="-128"/>
                <a:cs typeface="Arial" charset="0"/>
              </a:rPr>
              <a:t>, moderate AS. Follow up Right heart </a:t>
            </a:r>
            <a:r>
              <a:rPr lang="en-US" dirty="0" err="1" smtClean="0">
                <a:latin typeface="Arial" charset="0"/>
                <a:ea typeface="MS PGothic" pitchFamily="34" charset="-128"/>
                <a:cs typeface="Arial" charset="0"/>
              </a:rPr>
              <a:t>Cath</a:t>
            </a:r>
            <a:r>
              <a:rPr lang="en-US" dirty="0" smtClean="0">
                <a:latin typeface="Arial" charset="0"/>
                <a:ea typeface="MS PGothic" pitchFamily="34" charset="-128"/>
                <a:cs typeface="Arial" charset="0"/>
              </a:rPr>
              <a:t> on 08/19 showed  Right IJ </a:t>
            </a:r>
            <a:r>
              <a:rPr lang="en-US" dirty="0" err="1" smtClean="0">
                <a:latin typeface="Arial" charset="0"/>
                <a:ea typeface="MS PGothic" pitchFamily="34" charset="-128"/>
                <a:cs typeface="Arial" charset="0"/>
              </a:rPr>
              <a:t>ocluded</a:t>
            </a:r>
            <a:r>
              <a:rPr lang="en-US" dirty="0" smtClean="0">
                <a:latin typeface="Arial" charset="0"/>
                <a:ea typeface="MS PGothic" pitchFamily="34" charset="-128"/>
                <a:cs typeface="Arial" charset="0"/>
              </a:rPr>
              <a:t>, L IJ small caliber, showed normal right filling pressures, with increased PCWP at 21.  </a:t>
            </a:r>
          </a:p>
          <a:p>
            <a:r>
              <a:rPr lang="en-US" dirty="0" smtClean="0">
                <a:latin typeface="Arial" charset="0"/>
                <a:ea typeface="MS PGothic" pitchFamily="34" charset="-128"/>
                <a:cs typeface="Arial" charset="0"/>
              </a:rPr>
              <a:t>She was doing well until this </a:t>
            </a:r>
            <a:r>
              <a:rPr lang="en-US" dirty="0" err="1" smtClean="0">
                <a:latin typeface="Arial" charset="0"/>
                <a:ea typeface="MS PGothic" pitchFamily="34" charset="-128"/>
                <a:cs typeface="Arial" charset="0"/>
              </a:rPr>
              <a:t>friday</a:t>
            </a:r>
            <a:r>
              <a:rPr lang="en-US" dirty="0" smtClean="0">
                <a:latin typeface="Arial" charset="0"/>
                <a:ea typeface="MS PGothic" pitchFamily="34" charset="-128"/>
                <a:cs typeface="Arial" charset="0"/>
              </a:rPr>
              <a:t> when she spiked a fever of 100.8. </a:t>
            </a:r>
            <a:r>
              <a:rPr lang="en-US" dirty="0" err="1" smtClean="0">
                <a:latin typeface="Arial" charset="0"/>
                <a:ea typeface="MS PGothic" pitchFamily="34" charset="-128"/>
                <a:cs typeface="Arial" charset="0"/>
              </a:rPr>
              <a:t>Throught</a:t>
            </a:r>
            <a:r>
              <a:rPr lang="en-US" dirty="0" smtClean="0">
                <a:latin typeface="Arial" charset="0"/>
                <a:ea typeface="MS PGothic" pitchFamily="34" charset="-128"/>
                <a:cs typeface="Arial" charset="0"/>
              </a:rPr>
              <a:t> the hospital stay her BP 80's - 90's, however, blood pressures dropped to the SBP in the 70's. Blood and Urine Cultures , were sent and has showed </a:t>
            </a:r>
            <a:r>
              <a:rPr lang="en-US" dirty="0" err="1" smtClean="0">
                <a:latin typeface="Arial" charset="0"/>
                <a:ea typeface="MS PGothic" pitchFamily="34" charset="-128"/>
                <a:cs typeface="Arial" charset="0"/>
              </a:rPr>
              <a:t>ngtd</a:t>
            </a:r>
            <a:r>
              <a:rPr lang="en-US" dirty="0" smtClean="0">
                <a:latin typeface="Arial" charset="0"/>
                <a:ea typeface="MS PGothic" pitchFamily="34" charset="-128"/>
                <a:cs typeface="Arial" charset="0"/>
              </a:rPr>
              <a:t>. She had been on </a:t>
            </a:r>
            <a:r>
              <a:rPr lang="en-US" dirty="0" err="1" smtClean="0">
                <a:latin typeface="Arial" charset="0"/>
                <a:ea typeface="MS PGothic" pitchFamily="34" charset="-128"/>
                <a:cs typeface="Arial" charset="0"/>
              </a:rPr>
              <a:t>Dobutamine</a:t>
            </a:r>
            <a:r>
              <a:rPr lang="en-US" dirty="0" smtClean="0">
                <a:latin typeface="Arial" charset="0"/>
                <a:ea typeface="MS PGothic" pitchFamily="34" charset="-128"/>
                <a:cs typeface="Arial" charset="0"/>
              </a:rPr>
              <a:t> 5, and Dopamine 2 mcg, and had dopamine increased to 3 once her </a:t>
            </a:r>
            <a:r>
              <a:rPr lang="en-US" dirty="0" err="1" smtClean="0">
                <a:latin typeface="Arial" charset="0"/>
                <a:ea typeface="MS PGothic" pitchFamily="34" charset="-128"/>
                <a:cs typeface="Arial" charset="0"/>
              </a:rPr>
              <a:t>bp</a:t>
            </a:r>
            <a:r>
              <a:rPr lang="en-US" dirty="0" smtClean="0">
                <a:latin typeface="Arial" charset="0"/>
                <a:ea typeface="MS PGothic" pitchFamily="34" charset="-128"/>
                <a:cs typeface="Arial" charset="0"/>
              </a:rPr>
              <a:t> dropped. However, she became </a:t>
            </a:r>
            <a:r>
              <a:rPr lang="en-US" dirty="0" err="1" smtClean="0">
                <a:latin typeface="Arial" charset="0"/>
                <a:ea typeface="MS PGothic" pitchFamily="34" charset="-128"/>
                <a:cs typeface="Arial" charset="0"/>
              </a:rPr>
              <a:t>tachycardic</a:t>
            </a:r>
            <a:r>
              <a:rPr lang="en-US" dirty="0" smtClean="0">
                <a:latin typeface="Arial" charset="0"/>
                <a:ea typeface="MS PGothic" pitchFamily="34" charset="-128"/>
                <a:cs typeface="Arial" charset="0"/>
              </a:rPr>
              <a:t> to the 150's, and Dopamine was D/C . Given the concern for a mix cardiogenic and septic shock, she was started on </a:t>
            </a:r>
            <a:r>
              <a:rPr lang="en-US" dirty="0" err="1" smtClean="0">
                <a:latin typeface="Arial" charset="0"/>
                <a:ea typeface="MS PGothic" pitchFamily="34" charset="-128"/>
                <a:cs typeface="Arial" charset="0"/>
              </a:rPr>
              <a:t>Vanc</a:t>
            </a:r>
            <a:r>
              <a:rPr lang="en-US" dirty="0" smtClean="0">
                <a:latin typeface="Arial" charset="0"/>
                <a:ea typeface="MS PGothic" pitchFamily="34" charset="-128"/>
                <a:cs typeface="Arial" charset="0"/>
              </a:rPr>
              <a:t>/</a:t>
            </a:r>
            <a:r>
              <a:rPr lang="en-US" dirty="0" err="1" smtClean="0">
                <a:latin typeface="Arial" charset="0"/>
                <a:ea typeface="MS PGothic" pitchFamily="34" charset="-128"/>
                <a:cs typeface="Arial" charset="0"/>
              </a:rPr>
              <a:t>Cefepime</a:t>
            </a:r>
            <a:r>
              <a:rPr lang="en-US" dirty="0" smtClean="0">
                <a:latin typeface="Arial" charset="0"/>
                <a:ea typeface="MS PGothic" pitchFamily="34" charset="-128"/>
                <a:cs typeface="Arial" charset="0"/>
              </a:rPr>
              <a:t>/ on 08/24. She has a positive urine culture from 08/10 which was resistant to </a:t>
            </a:r>
            <a:r>
              <a:rPr lang="en-US" dirty="0" err="1" smtClean="0">
                <a:latin typeface="Arial" charset="0"/>
                <a:ea typeface="MS PGothic" pitchFamily="34" charset="-128"/>
                <a:cs typeface="Arial" charset="0"/>
              </a:rPr>
              <a:t>cipro</a:t>
            </a:r>
            <a:r>
              <a:rPr lang="en-US" dirty="0" smtClean="0">
                <a:latin typeface="Arial" charset="0"/>
                <a:ea typeface="MS PGothic" pitchFamily="34" charset="-128"/>
                <a:cs typeface="Arial" charset="0"/>
              </a:rPr>
              <a:t> and had a 5 day course of Bactrim (08/12-08/16).  Prior to </a:t>
            </a:r>
            <a:r>
              <a:rPr lang="en-US" dirty="0" err="1" smtClean="0">
                <a:latin typeface="Arial" charset="0"/>
                <a:ea typeface="MS PGothic" pitchFamily="34" charset="-128"/>
                <a:cs typeface="Arial" charset="0"/>
              </a:rPr>
              <a:t>trasnfer</a:t>
            </a:r>
            <a:r>
              <a:rPr lang="en-US" dirty="0" smtClean="0">
                <a:latin typeface="Arial" charset="0"/>
                <a:ea typeface="MS PGothic" pitchFamily="34" charset="-128"/>
                <a:cs typeface="Arial" charset="0"/>
              </a:rPr>
              <a:t> to the CCU, she has been persistent </a:t>
            </a:r>
            <a:r>
              <a:rPr lang="en-US" dirty="0" err="1" smtClean="0">
                <a:latin typeface="Arial" charset="0"/>
                <a:ea typeface="MS PGothic" pitchFamily="34" charset="-128"/>
                <a:cs typeface="Arial" charset="0"/>
              </a:rPr>
              <a:t>tachy</a:t>
            </a:r>
            <a:r>
              <a:rPr lang="en-US" dirty="0" smtClean="0">
                <a:latin typeface="Arial" charset="0"/>
                <a:ea typeface="MS PGothic" pitchFamily="34" charset="-128"/>
                <a:cs typeface="Arial" charset="0"/>
              </a:rPr>
              <a:t>  with lower blood pressures and patient did not appeared well and had altered mental status, feeling very somnolent. Concerning if for worsening cardiogenic </a:t>
            </a:r>
            <a:r>
              <a:rPr lang="en-US" dirty="0" err="1" smtClean="0">
                <a:latin typeface="Arial" charset="0"/>
                <a:ea typeface="MS PGothic" pitchFamily="34" charset="-128"/>
                <a:cs typeface="Arial" charset="0"/>
              </a:rPr>
              <a:t>vs</a:t>
            </a:r>
            <a:r>
              <a:rPr lang="en-US" dirty="0" smtClean="0">
                <a:latin typeface="Arial" charset="0"/>
                <a:ea typeface="MS PGothic" pitchFamily="34" charset="-128"/>
                <a:cs typeface="Arial" charset="0"/>
              </a:rPr>
              <a:t> superimposed septic shock.  She was started on </a:t>
            </a:r>
            <a:r>
              <a:rPr lang="en-US" dirty="0" err="1" smtClean="0">
                <a:latin typeface="Arial" charset="0"/>
                <a:ea typeface="MS PGothic" pitchFamily="34" charset="-128"/>
                <a:cs typeface="Arial" charset="0"/>
              </a:rPr>
              <a:t>flagyl</a:t>
            </a:r>
            <a:r>
              <a:rPr lang="en-US" dirty="0" smtClean="0">
                <a:latin typeface="Arial" charset="0"/>
                <a:ea typeface="MS PGothic" pitchFamily="34" charset="-128"/>
                <a:cs typeface="Arial" charset="0"/>
              </a:rPr>
              <a:t> today given episodes of lose stools. She had </a:t>
            </a:r>
            <a:r>
              <a:rPr lang="en-US" dirty="0" err="1" smtClean="0">
                <a:latin typeface="Arial" charset="0"/>
                <a:ea typeface="MS PGothic" pitchFamily="34" charset="-128"/>
                <a:cs typeface="Arial" charset="0"/>
              </a:rPr>
              <a:t>lasix</a:t>
            </a:r>
            <a:r>
              <a:rPr lang="en-US" dirty="0" smtClean="0">
                <a:latin typeface="Arial" charset="0"/>
                <a:ea typeface="MS PGothic" pitchFamily="34" charset="-128"/>
                <a:cs typeface="Arial" charset="0"/>
              </a:rPr>
              <a:t> boluses stopped on 08/24 and was started on a </a:t>
            </a:r>
            <a:r>
              <a:rPr lang="en-US" dirty="0" err="1" smtClean="0">
                <a:latin typeface="Arial" charset="0"/>
                <a:ea typeface="MS PGothic" pitchFamily="34" charset="-128"/>
                <a:cs typeface="Arial" charset="0"/>
              </a:rPr>
              <a:t>lasix</a:t>
            </a:r>
            <a:r>
              <a:rPr lang="en-US" dirty="0" smtClean="0">
                <a:latin typeface="Arial" charset="0"/>
                <a:ea typeface="MS PGothic" pitchFamily="34" charset="-128"/>
                <a:cs typeface="Arial" charset="0"/>
              </a:rPr>
              <a:t> </a:t>
            </a:r>
            <a:r>
              <a:rPr lang="en-US" dirty="0" err="1" smtClean="0">
                <a:latin typeface="Arial" charset="0"/>
                <a:ea typeface="MS PGothic" pitchFamily="34" charset="-128"/>
                <a:cs typeface="Arial" charset="0"/>
              </a:rPr>
              <a:t>dripp</a:t>
            </a:r>
            <a:r>
              <a:rPr lang="en-US" dirty="0" smtClean="0">
                <a:latin typeface="Arial" charset="0"/>
                <a:ea typeface="MS PGothic" pitchFamily="34" charset="-128"/>
                <a:cs typeface="Arial" charset="0"/>
              </a:rPr>
              <a:t>. The </a:t>
            </a:r>
            <a:r>
              <a:rPr lang="en-US" dirty="0" err="1" smtClean="0">
                <a:latin typeface="Arial" charset="0"/>
                <a:ea typeface="MS PGothic" pitchFamily="34" charset="-128"/>
                <a:cs typeface="Arial" charset="0"/>
              </a:rPr>
              <a:t>Dripp</a:t>
            </a:r>
            <a:r>
              <a:rPr lang="en-US" dirty="0" smtClean="0">
                <a:latin typeface="Arial" charset="0"/>
                <a:ea typeface="MS PGothic" pitchFamily="34" charset="-128"/>
                <a:cs typeface="Arial" charset="0"/>
              </a:rPr>
              <a:t> was D/C  given low blood pressures and altered sensorium. Her PA line was pulled given concern for infection. She will require a Swan </a:t>
            </a:r>
            <a:r>
              <a:rPr lang="en-US" dirty="0" err="1" smtClean="0">
                <a:latin typeface="Arial" charset="0"/>
                <a:ea typeface="MS PGothic" pitchFamily="34" charset="-128"/>
                <a:cs typeface="Arial" charset="0"/>
              </a:rPr>
              <a:t>ganz</a:t>
            </a:r>
            <a:r>
              <a:rPr lang="en-US" dirty="0" smtClean="0">
                <a:latin typeface="Arial" charset="0"/>
                <a:ea typeface="MS PGothic" pitchFamily="34" charset="-128"/>
                <a:cs typeface="Arial" charset="0"/>
              </a:rPr>
              <a:t> catheter place and right heart </a:t>
            </a:r>
            <a:r>
              <a:rPr lang="en-US" dirty="0" err="1" smtClean="0">
                <a:latin typeface="Arial" charset="0"/>
                <a:ea typeface="MS PGothic" pitchFamily="34" charset="-128"/>
                <a:cs typeface="Arial" charset="0"/>
              </a:rPr>
              <a:t>cath</a:t>
            </a:r>
            <a:r>
              <a:rPr lang="en-US" dirty="0" smtClean="0">
                <a:latin typeface="Arial" charset="0"/>
                <a:ea typeface="MS PGothic" pitchFamily="34" charset="-128"/>
                <a:cs typeface="Arial" charset="0"/>
              </a:rPr>
              <a:t> to help elucidate causes of acute </a:t>
            </a:r>
            <a:r>
              <a:rPr lang="en-US" dirty="0" err="1" smtClean="0">
                <a:latin typeface="Arial" charset="0"/>
                <a:ea typeface="MS PGothic" pitchFamily="34" charset="-128"/>
                <a:cs typeface="Arial" charset="0"/>
              </a:rPr>
              <a:t>decompensation</a:t>
            </a:r>
            <a:r>
              <a:rPr lang="en-US" dirty="0" smtClean="0">
                <a:latin typeface="Arial" charset="0"/>
                <a:ea typeface="MS PGothic" pitchFamily="34" charset="-128"/>
                <a:cs typeface="Arial" charset="0"/>
              </a:rPr>
              <a:t> and guide management.</a:t>
            </a:r>
          </a:p>
          <a:p>
            <a:r>
              <a:rPr lang="en-US" dirty="0" smtClean="0">
                <a:latin typeface="Arial" charset="0"/>
                <a:ea typeface="MS PGothic" pitchFamily="34" charset="-128"/>
                <a:cs typeface="Arial" charset="0"/>
              </a:rPr>
              <a:t>Other issues she has been </a:t>
            </a:r>
            <a:r>
              <a:rPr lang="en-US" dirty="0" err="1" smtClean="0">
                <a:latin typeface="Arial" charset="0"/>
                <a:ea typeface="MS PGothic" pitchFamily="34" charset="-128"/>
                <a:cs typeface="Arial" charset="0"/>
              </a:rPr>
              <a:t>hyponatremic</a:t>
            </a:r>
            <a:r>
              <a:rPr lang="en-US" dirty="0" smtClean="0">
                <a:latin typeface="Arial" charset="0"/>
                <a:ea typeface="MS PGothic" pitchFamily="34" charset="-128"/>
                <a:cs typeface="Arial" charset="0"/>
              </a:rPr>
              <a:t> with worsening with low blood pressures, thought to be secondary </a:t>
            </a:r>
            <a:r>
              <a:rPr lang="en-US" dirty="0" err="1" smtClean="0">
                <a:latin typeface="Arial" charset="0"/>
                <a:ea typeface="MS PGothic" pitchFamily="34" charset="-128"/>
                <a:cs typeface="Arial" charset="0"/>
              </a:rPr>
              <a:t>tohypovolemia</a:t>
            </a:r>
            <a:r>
              <a:rPr lang="en-US" dirty="0" smtClean="0">
                <a:latin typeface="Arial" charset="0"/>
                <a:ea typeface="MS PGothic" pitchFamily="34" charset="-128"/>
                <a:cs typeface="Arial" charset="0"/>
              </a:rPr>
              <a:t>.</a:t>
            </a:r>
          </a:p>
          <a:p>
            <a:r>
              <a:rPr lang="en-US" dirty="0" smtClean="0">
                <a:latin typeface="Arial" charset="0"/>
                <a:ea typeface="MS PGothic" pitchFamily="34" charset="-128"/>
                <a:cs typeface="Arial" charset="0"/>
              </a:rPr>
              <a:t>‎</a:t>
            </a:r>
          </a:p>
          <a:p>
            <a:r>
              <a:rPr lang="en-US" dirty="0" smtClean="0">
                <a:latin typeface="Arial" charset="0"/>
                <a:ea typeface="MS PGothic" pitchFamily="34" charset="-128"/>
                <a:cs typeface="Arial" charset="0"/>
              </a:rPr>
              <a:t>‎</a:t>
            </a:r>
          </a:p>
          <a:p>
            <a:r>
              <a:rPr lang="en-US" dirty="0" smtClean="0">
                <a:latin typeface="Arial" charset="0"/>
                <a:ea typeface="MS PGothic" pitchFamily="34" charset="-128"/>
                <a:cs typeface="Arial" charset="0"/>
              </a:rPr>
              <a:t>swan to see </a:t>
            </a:r>
            <a:r>
              <a:rPr lang="en-US" dirty="0" err="1" smtClean="0">
                <a:latin typeface="Arial" charset="0"/>
                <a:ea typeface="MS PGothic" pitchFamily="34" charset="-128"/>
                <a:cs typeface="Arial" charset="0"/>
              </a:rPr>
              <a:t>bp's</a:t>
            </a:r>
            <a:r>
              <a:rPr lang="en-US" dirty="0" smtClean="0">
                <a:latin typeface="Arial" charset="0"/>
                <a:ea typeface="MS PGothic" pitchFamily="34" charset="-128"/>
                <a:cs typeface="Arial" charset="0"/>
              </a:rPr>
              <a:t> consider IABP. beside echo showed looked relatively same with stable RV, LV with </a:t>
            </a:r>
            <a:r>
              <a:rPr lang="en-US" dirty="0" err="1" smtClean="0">
                <a:latin typeface="Arial" charset="0"/>
                <a:ea typeface="MS PGothic" pitchFamily="34" charset="-128"/>
                <a:cs typeface="Arial" charset="0"/>
              </a:rPr>
              <a:t>colasping</a:t>
            </a:r>
            <a:r>
              <a:rPr lang="en-US" dirty="0" smtClean="0">
                <a:latin typeface="Arial" charset="0"/>
                <a:ea typeface="MS PGothic" pitchFamily="34" charset="-128"/>
                <a:cs typeface="Arial" charset="0"/>
              </a:rPr>
              <a:t> IVC on inspiration . ABG 7.4/102/‎. She is being listed for Transplant. </a:t>
            </a:r>
            <a:r>
              <a:rPr lang="en-US" dirty="0" err="1" smtClean="0">
                <a:latin typeface="Arial" charset="0"/>
                <a:ea typeface="MS PGothic" pitchFamily="34" charset="-128"/>
                <a:cs typeface="Arial" charset="0"/>
              </a:rPr>
              <a:t>hyponatremic</a:t>
            </a:r>
            <a:r>
              <a:rPr lang="en-US" dirty="0" smtClean="0">
                <a:latin typeface="Arial" charset="0"/>
                <a:ea typeface="MS PGothic" pitchFamily="34" charset="-128"/>
                <a:cs typeface="Arial" charset="0"/>
              </a:rPr>
              <a:t> in the floor, most likely </a:t>
            </a:r>
            <a:r>
              <a:rPr lang="en-US" dirty="0" err="1" smtClean="0">
                <a:latin typeface="Arial" charset="0"/>
                <a:ea typeface="MS PGothic" pitchFamily="34" charset="-128"/>
                <a:cs typeface="Arial" charset="0"/>
              </a:rPr>
              <a:t>hypovolemia</a:t>
            </a:r>
            <a:r>
              <a:rPr lang="en-US" dirty="0" smtClean="0">
                <a:latin typeface="Arial" charset="0"/>
                <a:ea typeface="MS PGothic" pitchFamily="34" charset="-128"/>
                <a:cs typeface="Arial" charset="0"/>
              </a:rPr>
              <a:t>. Plummeted to mid 120's with worsening blood pressures. Thought is R heart </a:t>
            </a:r>
            <a:r>
              <a:rPr lang="en-US" dirty="0" err="1" smtClean="0">
                <a:latin typeface="Arial" charset="0"/>
                <a:ea typeface="MS PGothic" pitchFamily="34" charset="-128"/>
                <a:cs typeface="Arial" charset="0"/>
              </a:rPr>
              <a:t>cath</a:t>
            </a:r>
            <a:r>
              <a:rPr lang="en-US" dirty="0" smtClean="0">
                <a:latin typeface="Arial" charset="0"/>
                <a:ea typeface="MS PGothic" pitchFamily="34" charset="-128"/>
                <a:cs typeface="Arial" charset="0"/>
              </a:rPr>
              <a:t>, will give better sense of SVR, consider treatment of sepsis like standpoint, but if it looks more cardiogenic, IABP will be inserted. Chest x-ray cleared x 2, PA  line was pulled on Friday.</a:t>
            </a:r>
          </a:p>
          <a:p>
            <a:endParaRPr lang="en-US" dirty="0" smtClean="0">
              <a:latin typeface="Arial" pitchFamily="34" charset="0"/>
            </a:endParaRPr>
          </a:p>
        </p:txBody>
      </p:sp>
      <p:sp>
        <p:nvSpPr>
          <p:cNvPr id="36867" name="Slide Number Placeholder 3"/>
          <p:cNvSpPr>
            <a:spLocks noGrp="1"/>
          </p:cNvSpPr>
          <p:nvPr>
            <p:ph type="sldNum" sz="quarter" idx="5"/>
          </p:nvPr>
        </p:nvSpPr>
        <p:spPr>
          <a:noFill/>
        </p:spPr>
        <p:txBody>
          <a:bodyPr/>
          <a:lstStyle/>
          <a:p>
            <a:fld id="{CF3E07E5-589E-4832-B4F4-94BB5FCB2408}" type="slidenum">
              <a:rPr lang="en-US"/>
              <a:pPr/>
              <a:t>7</a:t>
            </a:fld>
            <a:endParaRPr lang="en-US"/>
          </a:p>
        </p:txBody>
      </p:sp>
    </p:spTree>
    <p:extLst>
      <p:ext uri="{BB962C8B-B14F-4D97-AF65-F5344CB8AC3E}">
        <p14:creationId xmlns="" xmlns:p14="http://schemas.microsoft.com/office/powerpoint/2010/main" val="262927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6867" name="Slide Number Placeholder 3"/>
          <p:cNvSpPr>
            <a:spLocks noGrp="1"/>
          </p:cNvSpPr>
          <p:nvPr>
            <p:ph type="sldNum" sz="quarter" idx="5"/>
          </p:nvPr>
        </p:nvSpPr>
        <p:spPr>
          <a:noFill/>
        </p:spPr>
        <p:txBody>
          <a:bodyPr/>
          <a:lstStyle/>
          <a:p>
            <a:fld id="{CF3E07E5-589E-4832-B4F4-94BB5FCB2408}" type="slidenum">
              <a:rPr lang="en-US"/>
              <a:pPr/>
              <a:t>8</a:t>
            </a:fld>
            <a:endParaRPr lang="en-US"/>
          </a:p>
        </p:txBody>
      </p:sp>
    </p:spTree>
    <p:extLst>
      <p:ext uri="{BB962C8B-B14F-4D97-AF65-F5344CB8AC3E}">
        <p14:creationId xmlns="" xmlns:p14="http://schemas.microsoft.com/office/powerpoint/2010/main" val="57237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6867" name="Slide Number Placeholder 3"/>
          <p:cNvSpPr>
            <a:spLocks noGrp="1"/>
          </p:cNvSpPr>
          <p:nvPr>
            <p:ph type="sldNum" sz="quarter" idx="5"/>
          </p:nvPr>
        </p:nvSpPr>
        <p:spPr>
          <a:noFill/>
        </p:spPr>
        <p:txBody>
          <a:bodyPr/>
          <a:lstStyle/>
          <a:p>
            <a:fld id="{CF3E07E5-589E-4832-B4F4-94BB5FCB2408}" type="slidenum">
              <a:rPr lang="en-US"/>
              <a:pPr/>
              <a:t>9</a:t>
            </a:fld>
            <a:endParaRPr lang="en-US"/>
          </a:p>
        </p:txBody>
      </p:sp>
    </p:spTree>
    <p:extLst>
      <p:ext uri="{BB962C8B-B14F-4D97-AF65-F5344CB8AC3E}">
        <p14:creationId xmlns="" xmlns:p14="http://schemas.microsoft.com/office/powerpoint/2010/main" val="3804173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6651AD77-F8F3-4CFE-B816-2EA0389926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FC40E66A-83D7-459A-B059-C6A22A226BC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3048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D3B8FA03-8084-4B9B-9E4B-3CA9EC19C52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143000"/>
            <a:ext cx="7772400" cy="4953000"/>
          </a:xfrm>
        </p:spPr>
        <p:txBody>
          <a:bodyPr/>
          <a:lstStyle/>
          <a:p>
            <a:pPr lvl="0"/>
            <a:r>
              <a:rPr lang="en-US" noProof="0" dirty="0" smtClean="0"/>
              <a:t>Click icon to add chart</a:t>
            </a:r>
            <a:endParaRPr lang="en-US" noProof="0" dirty="0"/>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D08AF543-F585-459D-8022-73976AA8E17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533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143000"/>
            <a:ext cx="7772400" cy="4953000"/>
          </a:xfrm>
        </p:spPr>
        <p:txBody>
          <a:bodyPr/>
          <a:lstStyle/>
          <a:p>
            <a:pPr lvl="0"/>
            <a:r>
              <a:rPr lang="en-US" noProof="0" dirty="0" smtClean="0"/>
              <a:t>Click icon to add SmartArt graphic</a:t>
            </a:r>
            <a:endParaRPr lang="en-US" noProof="0" dirty="0"/>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2FF205D0-6616-48D4-A23C-4C892FFBB6D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75" name="Rectangle 2059"/>
          <p:cNvSpPr>
            <a:spLocks noGrp="1" noChangeArrowheads="1"/>
          </p:cNvSpPr>
          <p:nvPr>
            <p:ph type="ctrTitle"/>
          </p:nvPr>
        </p:nvSpPr>
        <p:spPr>
          <a:xfrm>
            <a:off x="381000" y="2286000"/>
            <a:ext cx="8458200" cy="1143000"/>
          </a:xfrm>
        </p:spPr>
        <p:txBody>
          <a:bodyPr/>
          <a:lstStyle>
            <a:lvl1pPr>
              <a:defRPr b="0"/>
            </a:lvl1pPr>
          </a:lstStyle>
          <a:p>
            <a:r>
              <a:rPr lang="en-US"/>
              <a:t>Click to edit Master title style</a:t>
            </a:r>
          </a:p>
        </p:txBody>
      </p:sp>
      <p:pic>
        <p:nvPicPr>
          <p:cNvPr id="3" name="Picture 2"/>
          <p:cNvPicPr>
            <a:picLocks noChangeAspect="1" noChangeArrowheads="1"/>
          </p:cNvPicPr>
          <p:nvPr userDrawn="1"/>
        </p:nvPicPr>
        <p:blipFill>
          <a:blip r:embed="rId3" cstate="print"/>
          <a:srcRect/>
          <a:stretch>
            <a:fillRect/>
          </a:stretch>
        </p:blipFill>
        <p:spPr bwMode="auto">
          <a:xfrm>
            <a:off x="139700" y="-1588"/>
            <a:ext cx="1841500" cy="790576"/>
          </a:xfrm>
          <a:prstGeom prst="rect">
            <a:avLst/>
          </a:prstGeom>
          <a:noFill/>
          <a:ln w="9525">
            <a:noFill/>
            <a:miter lim="800000"/>
            <a:headEnd/>
            <a:tailEnd/>
          </a:ln>
        </p:spPr>
      </p:pic>
      <p:sp>
        <p:nvSpPr>
          <p:cNvPr id="4" name="Rectangle 6"/>
          <p:cNvSpPr>
            <a:spLocks noGrp="1" noChangeArrowheads="1"/>
          </p:cNvSpPr>
          <p:nvPr>
            <p:ph type="sldNum" sz="quarter" idx="13"/>
          </p:nvPr>
        </p:nvSpPr>
        <p:spPr>
          <a:xfrm>
            <a:off x="6553200" y="6477000"/>
            <a:ext cx="1905000" cy="228600"/>
          </a:xfrm>
        </p:spPr>
        <p:txBody>
          <a:bodyPr/>
          <a:lstStyle>
            <a:lvl1pPr>
              <a:defRPr/>
            </a:lvl1pPr>
          </a:lstStyle>
          <a:p>
            <a:pPr>
              <a:defRPr/>
            </a:pPr>
            <a:fld id="{2FF205D0-6616-48D4-A23C-4C892FFBB6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4"/>
          <p:cNvSpPr>
            <a:spLocks noGrp="1" noChangeArrowheads="1"/>
          </p:cNvSpPr>
          <p:nvPr>
            <p:ph type="dt" sz="half" idx="11"/>
          </p:nvPr>
        </p:nvSpPr>
        <p:spPr/>
        <p:txBody>
          <a:bodyPr/>
          <a:lstStyle>
            <a:lvl1pPr>
              <a:defRPr dirty="0"/>
            </a:lvl1pPr>
          </a:lstStyle>
          <a:p>
            <a:pPr>
              <a:defRPr/>
            </a:pPr>
            <a:endParaRPr lang="en-US" dirty="0"/>
          </a:p>
        </p:txBody>
      </p:sp>
      <p:sp>
        <p:nvSpPr>
          <p:cNvPr id="6" name="Rectangle 5"/>
          <p:cNvSpPr>
            <a:spLocks noGrp="1" noChangeArrowheads="1"/>
          </p:cNvSpPr>
          <p:nvPr>
            <p:ph type="ftr" sz="quarter" idx="12"/>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3"/>
          </p:nvPr>
        </p:nvSpPr>
        <p:spPr/>
        <p:txBody>
          <a:bodyPr/>
          <a:lstStyle>
            <a:lvl1pPr>
              <a:defRPr/>
            </a:lvl1pPr>
          </a:lstStyle>
          <a:p>
            <a:pPr>
              <a:defRPr/>
            </a:pPr>
            <a:fld id="{89760C10-D4DB-46BD-8DFA-02C358BFECC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4"/>
          <p:cNvSpPr>
            <a:spLocks noGrp="1" noChangeArrowheads="1"/>
          </p:cNvSpPr>
          <p:nvPr>
            <p:ph type="dt" sz="half" idx="11"/>
          </p:nvPr>
        </p:nvSpPr>
        <p:spPr/>
        <p:txBody>
          <a:bodyPr/>
          <a:lstStyle>
            <a:lvl1pPr>
              <a:defRPr dirty="0"/>
            </a:lvl1pPr>
          </a:lstStyle>
          <a:p>
            <a:pPr>
              <a:defRPr/>
            </a:pPr>
            <a:endParaRPr lang="en-US" dirty="0"/>
          </a:p>
        </p:txBody>
      </p:sp>
      <p:sp>
        <p:nvSpPr>
          <p:cNvPr id="7" name="Rectangle 5"/>
          <p:cNvSpPr>
            <a:spLocks noGrp="1" noChangeArrowheads="1"/>
          </p:cNvSpPr>
          <p:nvPr>
            <p:ph type="ftr" sz="quarter" idx="12"/>
          </p:nvPr>
        </p:nvSpPr>
        <p:spPr/>
        <p:txBody>
          <a:bodyPr/>
          <a:lstStyle>
            <a:lvl1pPr>
              <a:defRPr dirty="0"/>
            </a:lvl1pPr>
          </a:lstStyle>
          <a:p>
            <a:pPr>
              <a:defRPr/>
            </a:pPr>
            <a:endParaRPr lang="en-US" dirty="0"/>
          </a:p>
        </p:txBody>
      </p:sp>
      <p:sp>
        <p:nvSpPr>
          <p:cNvPr id="8" name="Rectangle 6"/>
          <p:cNvSpPr>
            <a:spLocks noGrp="1" noChangeArrowheads="1"/>
          </p:cNvSpPr>
          <p:nvPr>
            <p:ph type="sldNum" sz="quarter" idx="13"/>
          </p:nvPr>
        </p:nvSpPr>
        <p:spPr/>
        <p:txBody>
          <a:bodyPr/>
          <a:lstStyle>
            <a:lvl1pPr>
              <a:defRPr/>
            </a:lvl1pPr>
          </a:lstStyle>
          <a:p>
            <a:pPr>
              <a:defRPr/>
            </a:pPr>
            <a:fld id="{E315133D-85E7-41E8-820E-CA6F084FB43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dirty="0"/>
            </a:lvl1pPr>
          </a:lstStyle>
          <a:p>
            <a:pPr>
              <a:defRPr/>
            </a:pPr>
            <a:endParaRPr lang="en-US" dirty="0"/>
          </a:p>
        </p:txBody>
      </p:sp>
      <p:sp>
        <p:nvSpPr>
          <p:cNvPr id="8" name="Rectangle 4"/>
          <p:cNvSpPr>
            <a:spLocks noGrp="1" noChangeArrowheads="1"/>
          </p:cNvSpPr>
          <p:nvPr>
            <p:ph type="dt" sz="half" idx="11"/>
          </p:nvPr>
        </p:nvSpPr>
        <p:spPr/>
        <p:txBody>
          <a:bodyPr/>
          <a:lstStyle>
            <a:lvl1pPr>
              <a:defRPr dirty="0"/>
            </a:lvl1pPr>
          </a:lstStyle>
          <a:p>
            <a:pPr>
              <a:defRPr/>
            </a:pPr>
            <a:endParaRPr lang="en-US" dirty="0"/>
          </a:p>
        </p:txBody>
      </p:sp>
      <p:sp>
        <p:nvSpPr>
          <p:cNvPr id="9" name="Rectangle 5"/>
          <p:cNvSpPr>
            <a:spLocks noGrp="1" noChangeArrowheads="1"/>
          </p:cNvSpPr>
          <p:nvPr>
            <p:ph type="ftr" sz="quarter" idx="12"/>
          </p:nvPr>
        </p:nvSpPr>
        <p:spPr/>
        <p:txBody>
          <a:bodyPr/>
          <a:lstStyle>
            <a:lvl1pPr>
              <a:defRPr dirty="0"/>
            </a:lvl1pPr>
          </a:lstStyle>
          <a:p>
            <a:pPr>
              <a:defRPr/>
            </a:pPr>
            <a:endParaRPr lang="en-US" dirty="0"/>
          </a:p>
        </p:txBody>
      </p:sp>
      <p:sp>
        <p:nvSpPr>
          <p:cNvPr id="10" name="Rectangle 6"/>
          <p:cNvSpPr>
            <a:spLocks noGrp="1" noChangeArrowheads="1"/>
          </p:cNvSpPr>
          <p:nvPr>
            <p:ph type="sldNum" sz="quarter" idx="13"/>
          </p:nvPr>
        </p:nvSpPr>
        <p:spPr/>
        <p:txBody>
          <a:bodyPr/>
          <a:lstStyle>
            <a:lvl1pPr>
              <a:defRPr/>
            </a:lvl1pPr>
          </a:lstStyle>
          <a:p>
            <a:pPr>
              <a:defRPr/>
            </a:pPr>
            <a:fld id="{17B1B2B2-7812-4724-B1EA-19467E18A2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dirty="0"/>
            </a:lvl1pPr>
          </a:lstStyle>
          <a:p>
            <a:pPr>
              <a:defRPr/>
            </a:pPr>
            <a:endParaRPr lang="en-US" dirty="0"/>
          </a:p>
        </p:txBody>
      </p:sp>
      <p:sp>
        <p:nvSpPr>
          <p:cNvPr id="4" name="Rectangle 4"/>
          <p:cNvSpPr>
            <a:spLocks noGrp="1" noChangeArrowheads="1"/>
          </p:cNvSpPr>
          <p:nvPr>
            <p:ph type="dt" sz="half" idx="11"/>
          </p:nvPr>
        </p:nvSpPr>
        <p:spPr/>
        <p:txBody>
          <a:bodyPr/>
          <a:lstStyle>
            <a:lvl1pPr>
              <a:defRPr dirty="0"/>
            </a:lvl1pPr>
          </a:lstStyle>
          <a:p>
            <a:pPr>
              <a:defRPr/>
            </a:pPr>
            <a:endParaRPr lang="en-US" dirty="0"/>
          </a:p>
        </p:txBody>
      </p:sp>
      <p:sp>
        <p:nvSpPr>
          <p:cNvPr id="5" name="Rectangle 5"/>
          <p:cNvSpPr>
            <a:spLocks noGrp="1" noChangeArrowheads="1"/>
          </p:cNvSpPr>
          <p:nvPr>
            <p:ph type="ftr" sz="quarter" idx="12"/>
          </p:nvPr>
        </p:nvSpPr>
        <p:spPr/>
        <p:txBody>
          <a:bodyPr/>
          <a:lstStyle>
            <a:lvl1pPr>
              <a:defRPr dirty="0"/>
            </a:lvl1pPr>
          </a:lstStyle>
          <a:p>
            <a:pPr>
              <a:defRPr/>
            </a:pPr>
            <a:endParaRPr lang="en-US" dirty="0"/>
          </a:p>
        </p:txBody>
      </p:sp>
      <p:sp>
        <p:nvSpPr>
          <p:cNvPr id="6" name="Rectangle 6"/>
          <p:cNvSpPr>
            <a:spLocks noGrp="1" noChangeArrowheads="1"/>
          </p:cNvSpPr>
          <p:nvPr>
            <p:ph type="sldNum" sz="quarter" idx="13"/>
          </p:nvPr>
        </p:nvSpPr>
        <p:spPr/>
        <p:txBody>
          <a:bodyPr/>
          <a:lstStyle>
            <a:lvl1pPr>
              <a:defRPr/>
            </a:lvl1pPr>
          </a:lstStyle>
          <a:p>
            <a:pPr>
              <a:defRPr/>
            </a:pPr>
            <a:fld id="{56773600-B454-40F0-ACB6-2FEE5D912F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dirty="0"/>
            </a:lvl1pPr>
          </a:lstStyle>
          <a:p>
            <a:pPr>
              <a:defRPr/>
            </a:pPr>
            <a:endParaRPr lang="en-US" dirty="0"/>
          </a:p>
        </p:txBody>
      </p:sp>
      <p:sp>
        <p:nvSpPr>
          <p:cNvPr id="3" name="Rectangle 4"/>
          <p:cNvSpPr>
            <a:spLocks noGrp="1" noChangeArrowheads="1"/>
          </p:cNvSpPr>
          <p:nvPr>
            <p:ph type="dt" sz="half" idx="11"/>
          </p:nvPr>
        </p:nvSpPr>
        <p:spPr/>
        <p:txBody>
          <a:bodyPr/>
          <a:lstStyle>
            <a:lvl1pPr>
              <a:defRPr dirty="0"/>
            </a:lvl1pPr>
          </a:lstStyle>
          <a:p>
            <a:pPr>
              <a:defRPr/>
            </a:pPr>
            <a:endParaRPr lang="en-US" dirty="0"/>
          </a:p>
        </p:txBody>
      </p:sp>
      <p:sp>
        <p:nvSpPr>
          <p:cNvPr id="4" name="Rectangle 5"/>
          <p:cNvSpPr>
            <a:spLocks noGrp="1" noChangeArrowheads="1"/>
          </p:cNvSpPr>
          <p:nvPr>
            <p:ph type="ftr" sz="quarter" idx="12"/>
          </p:nvPr>
        </p:nvSpPr>
        <p:spPr/>
        <p:txBody>
          <a:bodyPr/>
          <a:lstStyle>
            <a:lvl1pPr>
              <a:defRPr dirty="0"/>
            </a:lvl1pPr>
          </a:lstStyle>
          <a:p>
            <a:pPr>
              <a:defRPr/>
            </a:pPr>
            <a:endParaRPr lang="en-US" dirty="0"/>
          </a:p>
        </p:txBody>
      </p:sp>
      <p:sp>
        <p:nvSpPr>
          <p:cNvPr id="5" name="Rectangle 6"/>
          <p:cNvSpPr>
            <a:spLocks noGrp="1" noChangeArrowheads="1"/>
          </p:cNvSpPr>
          <p:nvPr>
            <p:ph type="sldNum" sz="quarter" idx="13"/>
          </p:nvPr>
        </p:nvSpPr>
        <p:spPr/>
        <p:txBody>
          <a:bodyPr/>
          <a:lstStyle>
            <a:lvl1pPr>
              <a:defRPr/>
            </a:lvl1pPr>
          </a:lstStyle>
          <a:p>
            <a:pPr>
              <a:defRPr/>
            </a:pPr>
            <a:fld id="{91AF572D-6A88-4D9F-AD61-2C8E661AB1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4"/>
          <p:cNvSpPr>
            <a:spLocks noGrp="1" noChangeArrowheads="1"/>
          </p:cNvSpPr>
          <p:nvPr>
            <p:ph type="dt" sz="half" idx="11"/>
          </p:nvPr>
        </p:nvSpPr>
        <p:spPr/>
        <p:txBody>
          <a:bodyPr/>
          <a:lstStyle>
            <a:lvl1pPr>
              <a:defRPr dirty="0"/>
            </a:lvl1pPr>
          </a:lstStyle>
          <a:p>
            <a:pPr>
              <a:defRPr/>
            </a:pPr>
            <a:endParaRPr lang="en-US" dirty="0"/>
          </a:p>
        </p:txBody>
      </p:sp>
      <p:sp>
        <p:nvSpPr>
          <p:cNvPr id="7" name="Rectangle 5"/>
          <p:cNvSpPr>
            <a:spLocks noGrp="1" noChangeArrowheads="1"/>
          </p:cNvSpPr>
          <p:nvPr>
            <p:ph type="ftr" sz="quarter" idx="12"/>
          </p:nvPr>
        </p:nvSpPr>
        <p:spPr/>
        <p:txBody>
          <a:bodyPr/>
          <a:lstStyle>
            <a:lvl1pPr>
              <a:defRPr dirty="0"/>
            </a:lvl1pPr>
          </a:lstStyle>
          <a:p>
            <a:pPr>
              <a:defRPr/>
            </a:pPr>
            <a:endParaRPr lang="en-US" dirty="0"/>
          </a:p>
        </p:txBody>
      </p:sp>
      <p:sp>
        <p:nvSpPr>
          <p:cNvPr id="8" name="Rectangle 6"/>
          <p:cNvSpPr>
            <a:spLocks noGrp="1" noChangeArrowheads="1"/>
          </p:cNvSpPr>
          <p:nvPr>
            <p:ph type="sldNum" sz="quarter" idx="13"/>
          </p:nvPr>
        </p:nvSpPr>
        <p:spPr/>
        <p:txBody>
          <a:bodyPr/>
          <a:lstStyle>
            <a:lvl1pPr>
              <a:defRPr/>
            </a:lvl1pPr>
          </a:lstStyle>
          <a:p>
            <a:pPr>
              <a:defRPr/>
            </a:pPr>
            <a:fld id="{5B9F671C-81F4-4989-BF7D-5496A4C56F5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4"/>
          <p:cNvSpPr>
            <a:spLocks noGrp="1" noChangeArrowheads="1"/>
          </p:cNvSpPr>
          <p:nvPr>
            <p:ph type="dt" sz="half" idx="11"/>
          </p:nvPr>
        </p:nvSpPr>
        <p:spPr/>
        <p:txBody>
          <a:bodyPr/>
          <a:lstStyle>
            <a:lvl1pPr>
              <a:defRPr dirty="0"/>
            </a:lvl1pPr>
          </a:lstStyle>
          <a:p>
            <a:pPr>
              <a:defRPr/>
            </a:pPr>
            <a:endParaRPr lang="en-US" dirty="0"/>
          </a:p>
        </p:txBody>
      </p:sp>
      <p:sp>
        <p:nvSpPr>
          <p:cNvPr id="7" name="Rectangle 5"/>
          <p:cNvSpPr>
            <a:spLocks noGrp="1" noChangeArrowheads="1"/>
          </p:cNvSpPr>
          <p:nvPr>
            <p:ph type="ftr" sz="quarter" idx="12"/>
          </p:nvPr>
        </p:nvSpPr>
        <p:spPr/>
        <p:txBody>
          <a:bodyPr/>
          <a:lstStyle>
            <a:lvl1pPr>
              <a:defRPr dirty="0"/>
            </a:lvl1pPr>
          </a:lstStyle>
          <a:p>
            <a:pPr>
              <a:defRPr/>
            </a:pPr>
            <a:endParaRPr lang="en-US" dirty="0"/>
          </a:p>
        </p:txBody>
      </p:sp>
      <p:sp>
        <p:nvSpPr>
          <p:cNvPr id="8" name="Rectangle 6"/>
          <p:cNvSpPr>
            <a:spLocks noGrp="1" noChangeArrowheads="1"/>
          </p:cNvSpPr>
          <p:nvPr>
            <p:ph type="sldNum" sz="quarter" idx="13"/>
          </p:nvPr>
        </p:nvSpPr>
        <p:spPr/>
        <p:txBody>
          <a:bodyPr/>
          <a:lstStyle>
            <a:lvl1pPr>
              <a:defRPr/>
            </a:lvl1pPr>
          </a:lstStyle>
          <a:p>
            <a:pPr>
              <a:defRPr/>
            </a:pPr>
            <a:fld id="{AA2215F2-A576-4B10-A0D5-3CDE3D5F9F5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143000" y="3048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1430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dirty="0">
                <a:latin typeface="Times" charset="0"/>
                <a:ea typeface="+mn-ea"/>
                <a:cs typeface="+mn-cs"/>
              </a:defRPr>
            </a:lvl1pPr>
          </a:lstStyle>
          <a:p>
            <a:pPr>
              <a:defRPr/>
            </a:pPr>
            <a:endParaRPr lang="en-US" dirty="0"/>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0"/>
              </a:spcBef>
              <a:defRPr sz="1400" b="0" dirty="0">
                <a:latin typeface="Times"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dirty="0">
                <a:latin typeface="Times"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ea typeface="MS PGothic" pitchFamily="34" charset="-128"/>
              </a:defRPr>
            </a:lvl1pPr>
          </a:lstStyle>
          <a:p>
            <a:pPr>
              <a:defRPr/>
            </a:pPr>
            <a:fld id="{71C38ABD-2E7B-442E-BCBF-BCDF1985D701}" type="slidenum">
              <a:rPr lang="en-US"/>
              <a:pPr>
                <a:defRPr/>
              </a:pPr>
              <a:t>‹#›</a:t>
            </a:fld>
            <a:endParaRPr lang="en-US" dirty="0"/>
          </a:p>
        </p:txBody>
      </p:sp>
      <p:pic>
        <p:nvPicPr>
          <p:cNvPr id="9" name="Picture 2"/>
          <p:cNvPicPr>
            <a:picLocks noChangeAspect="1" noChangeArrowheads="1"/>
          </p:cNvPicPr>
          <p:nvPr userDrawn="1"/>
        </p:nvPicPr>
        <p:blipFill>
          <a:blip r:embed="rId16" cstate="print"/>
          <a:srcRect/>
          <a:stretch>
            <a:fillRect/>
          </a:stretch>
        </p:blipFill>
        <p:spPr bwMode="auto">
          <a:xfrm>
            <a:off x="139700" y="-1588"/>
            <a:ext cx="1841500" cy="790576"/>
          </a:xfrm>
          <a:prstGeom prst="rect">
            <a:avLst/>
          </a:prstGeom>
          <a:noFill/>
          <a:ln w="9525">
            <a:noFill/>
            <a:miter lim="800000"/>
            <a:headEnd/>
            <a:tailEnd/>
          </a:ln>
        </p:spPr>
      </p:pic>
      <p:pic>
        <p:nvPicPr>
          <p:cNvPr id="10" name="Picture 7" descr="&#10;PPpage.jpg                                                     000138E9Enrico Work                    BFC29DC8:"/>
          <p:cNvPicPr>
            <a:picLocks noChangeAspect="1" noChangeArrowheads="1"/>
          </p:cNvPicPr>
          <p:nvPr userDrawn="1"/>
        </p:nvPicPr>
        <p:blipFill>
          <a:blip r:embed="rId17" cstate="print"/>
          <a:srcRect/>
          <a:stretch>
            <a:fillRect/>
          </a:stretch>
        </p:blipFill>
        <p:spPr bwMode="auto">
          <a:xfrm>
            <a:off x="-20638" y="-1588"/>
            <a:ext cx="9164638" cy="6859588"/>
          </a:xfrm>
          <a:prstGeom prst="rect">
            <a:avLst/>
          </a:prstGeom>
          <a:noFill/>
          <a:ln w="9525">
            <a:noFill/>
            <a:miter lim="800000"/>
            <a:headEnd/>
            <a:tailEnd/>
          </a:ln>
        </p:spPr>
      </p:pic>
      <p:pic>
        <p:nvPicPr>
          <p:cNvPr id="11" name="Picture 10"/>
          <p:cNvPicPr>
            <a:picLocks noChangeAspect="1" noChangeArrowheads="1"/>
          </p:cNvPicPr>
          <p:nvPr userDrawn="1"/>
        </p:nvPicPr>
        <p:blipFill>
          <a:blip r:embed="rId16" cstate="print"/>
          <a:srcRect/>
          <a:stretch>
            <a:fillRect/>
          </a:stretch>
        </p:blipFill>
        <p:spPr bwMode="auto">
          <a:xfrm>
            <a:off x="152400" y="0"/>
            <a:ext cx="1841500" cy="7905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15" r:id="rId14"/>
  </p:sldLayoutIdLst>
  <p:hf hdr="0" ftr="0" dt="0"/>
  <p:txStyles>
    <p:titleStyle>
      <a:lvl1pPr algn="ctr" rtl="0" eaLnBrk="0" fontAlgn="base" hangingPunct="0">
        <a:spcBef>
          <a:spcPct val="0"/>
        </a:spcBef>
        <a:spcAft>
          <a:spcPct val="0"/>
        </a:spcAft>
        <a:defRPr sz="3200">
          <a:solidFill>
            <a:schemeClr val="tx2"/>
          </a:solidFill>
          <a:latin typeface="+mj-lt"/>
          <a:ea typeface="ＭＳ Ｐゴシック" pitchFamily="34" charset="-128"/>
          <a:cs typeface="ＭＳ Ｐゴシック"/>
        </a:defRPr>
      </a:lvl1pPr>
      <a:lvl2pPr algn="ctr" rtl="0" eaLnBrk="0" fontAlgn="base" hangingPunct="0">
        <a:spcBef>
          <a:spcPct val="0"/>
        </a:spcBef>
        <a:spcAft>
          <a:spcPct val="0"/>
        </a:spcAft>
        <a:defRPr sz="3200">
          <a:solidFill>
            <a:schemeClr val="tx2"/>
          </a:solidFill>
          <a:latin typeface="Arial" pitchFamily="34" charset="0"/>
          <a:ea typeface="ＭＳ Ｐゴシック" pitchFamily="34" charset="-128"/>
          <a:cs typeface="ＭＳ Ｐゴシック"/>
        </a:defRPr>
      </a:lvl2pPr>
      <a:lvl3pPr algn="ctr" rtl="0" eaLnBrk="0" fontAlgn="base" hangingPunct="0">
        <a:spcBef>
          <a:spcPct val="0"/>
        </a:spcBef>
        <a:spcAft>
          <a:spcPct val="0"/>
        </a:spcAft>
        <a:defRPr sz="3200">
          <a:solidFill>
            <a:schemeClr val="tx2"/>
          </a:solidFill>
          <a:latin typeface="Arial" pitchFamily="34" charset="0"/>
          <a:ea typeface="ＭＳ Ｐゴシック" pitchFamily="34" charset="-128"/>
          <a:cs typeface="ＭＳ Ｐゴシック"/>
        </a:defRPr>
      </a:lvl3pPr>
      <a:lvl4pPr algn="ctr" rtl="0" eaLnBrk="0" fontAlgn="base" hangingPunct="0">
        <a:spcBef>
          <a:spcPct val="0"/>
        </a:spcBef>
        <a:spcAft>
          <a:spcPct val="0"/>
        </a:spcAft>
        <a:defRPr sz="3200">
          <a:solidFill>
            <a:schemeClr val="tx2"/>
          </a:solidFill>
          <a:latin typeface="Arial" pitchFamily="34" charset="0"/>
          <a:ea typeface="ＭＳ Ｐゴシック" pitchFamily="34" charset="-128"/>
          <a:cs typeface="ＭＳ Ｐゴシック"/>
        </a:defRPr>
      </a:lvl4pPr>
      <a:lvl5pPr algn="ctr" rtl="0" eaLnBrk="0" fontAlgn="base" hangingPunct="0">
        <a:spcBef>
          <a:spcPct val="0"/>
        </a:spcBef>
        <a:spcAft>
          <a:spcPct val="0"/>
        </a:spcAft>
        <a:defRPr sz="3200">
          <a:solidFill>
            <a:schemeClr val="tx2"/>
          </a:solidFill>
          <a:latin typeface="Arial" pitchFamily="34" charset="0"/>
          <a:ea typeface="ＭＳ Ｐゴシック" pitchFamily="34" charset="-128"/>
          <a:cs typeface="ＭＳ Ｐゴシック"/>
        </a:defRPr>
      </a:lvl5pPr>
      <a:lvl6pPr marL="457200" algn="ctr" rtl="0" eaLnBrk="1" fontAlgn="base" hangingPunct="1">
        <a:spcBef>
          <a:spcPct val="0"/>
        </a:spcBef>
        <a:spcAft>
          <a:spcPct val="0"/>
        </a:spcAft>
        <a:defRPr sz="3200">
          <a:solidFill>
            <a:schemeClr val="tx2"/>
          </a:solidFill>
          <a:latin typeface="Arial" pitchFamily="34" charset="0"/>
        </a:defRPr>
      </a:lvl6pPr>
      <a:lvl7pPr marL="914400" algn="ctr" rtl="0" eaLnBrk="1" fontAlgn="base" hangingPunct="1">
        <a:spcBef>
          <a:spcPct val="0"/>
        </a:spcBef>
        <a:spcAft>
          <a:spcPct val="0"/>
        </a:spcAft>
        <a:defRPr sz="3200">
          <a:solidFill>
            <a:schemeClr val="tx2"/>
          </a:solidFill>
          <a:latin typeface="Arial" pitchFamily="34" charset="0"/>
        </a:defRPr>
      </a:lvl7pPr>
      <a:lvl8pPr marL="1371600" algn="ctr" rtl="0" eaLnBrk="1" fontAlgn="base" hangingPunct="1">
        <a:spcBef>
          <a:spcPct val="0"/>
        </a:spcBef>
        <a:spcAft>
          <a:spcPct val="0"/>
        </a:spcAft>
        <a:defRPr sz="3200">
          <a:solidFill>
            <a:schemeClr val="tx2"/>
          </a:solidFill>
          <a:latin typeface="Arial" pitchFamily="34" charset="0"/>
        </a:defRPr>
      </a:lvl8pPr>
      <a:lvl9pPr marL="1828800" algn="ctr" rtl="0" eaLnBrk="1" fontAlgn="base" hangingPunct="1">
        <a:spcBef>
          <a:spcPct val="0"/>
        </a:spcBef>
        <a:spcAft>
          <a:spcPct val="0"/>
        </a:spcAft>
        <a:defRPr sz="3200">
          <a:solidFill>
            <a:schemeClr val="tx2"/>
          </a:solidFill>
          <a:latin typeface="Arial" pitchFamily="34" charset="0"/>
        </a:defRPr>
      </a:lvl9pPr>
    </p:titleStyle>
    <p:bodyStyle>
      <a:lvl1pPr marL="342900" indent="-342900" algn="l" rtl="0" eaLnBrk="0" fontAlgn="base" hangingPunct="0">
        <a:spcBef>
          <a:spcPct val="20000"/>
        </a:spcBef>
        <a:spcAft>
          <a:spcPct val="25000"/>
        </a:spcAft>
        <a:buChar char="•"/>
        <a:defRPr sz="3200">
          <a:solidFill>
            <a:schemeClr val="tx1"/>
          </a:solidFill>
          <a:latin typeface="+mn-lt"/>
          <a:ea typeface="ＭＳ Ｐゴシック" pitchFamily="34" charset="-128"/>
          <a:cs typeface="ＭＳ Ｐゴシック"/>
        </a:defRPr>
      </a:lvl1pPr>
      <a:lvl2pPr marL="742950" indent="-285750" algn="l" rtl="0" eaLnBrk="0" fontAlgn="base" hangingPunct="0">
        <a:spcBef>
          <a:spcPct val="20000"/>
        </a:spcBef>
        <a:spcAft>
          <a:spcPct val="25000"/>
        </a:spcAft>
        <a:buChar char="–"/>
        <a:defRPr sz="28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25000"/>
        </a:spcAft>
        <a:buChar char="o"/>
        <a:defRPr sz="24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25000"/>
        </a:spcAft>
        <a:buChar char="–"/>
        <a:defRPr sz="20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25000"/>
        </a:spcAft>
        <a:buChar char="»"/>
        <a:defRPr sz="2000">
          <a:solidFill>
            <a:schemeClr val="tx1"/>
          </a:solidFill>
          <a:latin typeface="+mn-lt"/>
          <a:ea typeface="ＭＳ Ｐゴシック" pitchFamily="34" charset="-128"/>
          <a:cs typeface="ＭＳ Ｐゴシック"/>
        </a:defRPr>
      </a:lvl5pPr>
      <a:lvl6pPr marL="2514600" indent="-228600" algn="l" rtl="0" eaLnBrk="1" fontAlgn="base" hangingPunct="1">
        <a:spcBef>
          <a:spcPct val="20000"/>
        </a:spcBef>
        <a:spcAft>
          <a:spcPct val="25000"/>
        </a:spcAft>
        <a:buChar char="»"/>
        <a:defRPr sz="2000">
          <a:solidFill>
            <a:schemeClr val="tx1"/>
          </a:solidFill>
          <a:latin typeface="+mn-lt"/>
        </a:defRPr>
      </a:lvl6pPr>
      <a:lvl7pPr marL="2971800" indent="-228600" algn="l" rtl="0" eaLnBrk="1" fontAlgn="base" hangingPunct="1">
        <a:spcBef>
          <a:spcPct val="20000"/>
        </a:spcBef>
        <a:spcAft>
          <a:spcPct val="25000"/>
        </a:spcAft>
        <a:buChar char="»"/>
        <a:defRPr sz="2000">
          <a:solidFill>
            <a:schemeClr val="tx1"/>
          </a:solidFill>
          <a:latin typeface="+mn-lt"/>
        </a:defRPr>
      </a:lvl7pPr>
      <a:lvl8pPr marL="3429000" indent="-228600" algn="l" rtl="0" eaLnBrk="1" fontAlgn="base" hangingPunct="1">
        <a:spcBef>
          <a:spcPct val="20000"/>
        </a:spcBef>
        <a:spcAft>
          <a:spcPct val="25000"/>
        </a:spcAft>
        <a:buChar char="»"/>
        <a:defRPr sz="2000">
          <a:solidFill>
            <a:schemeClr val="tx1"/>
          </a:solidFill>
          <a:latin typeface="+mn-lt"/>
        </a:defRPr>
      </a:lvl8pPr>
      <a:lvl9pPr marL="3886200" indent="-228600" algn="l" rtl="0" eaLnBrk="1" fontAlgn="base" hangingPunct="1">
        <a:spcBef>
          <a:spcPct val="20000"/>
        </a:spcBef>
        <a:spcAft>
          <a:spcPct val="2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hi.org/IHI/Topics/PatientSafety/MedicationSystems/Tools/Medication+Reconciliation+Review.ht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www.hospitalmedicine.org/marqui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152400" y="762000"/>
            <a:ext cx="8534400" cy="4953000"/>
          </a:xfrm>
        </p:spPr>
        <p:txBody>
          <a:bodyPr/>
          <a:lstStyle/>
          <a:p>
            <a:pPr>
              <a:lnSpc>
                <a:spcPct val="90000"/>
              </a:lnSpc>
              <a:defRPr/>
            </a:pPr>
            <a:r>
              <a:rPr lang="en-US" sz="2800" i="1" dirty="0" smtClean="0">
                <a:solidFill>
                  <a:srgbClr val="66FFFF"/>
                </a:solidFill>
                <a:ea typeface="MS PGothic" pitchFamily="34" charset="-128"/>
              </a:rPr>
              <a:t/>
            </a:r>
            <a:br>
              <a:rPr lang="en-US" sz="2800" i="1" dirty="0" smtClean="0">
                <a:solidFill>
                  <a:srgbClr val="66FFFF"/>
                </a:solidFill>
                <a:ea typeface="MS PGothic" pitchFamily="34" charset="-128"/>
              </a:rPr>
            </a:br>
            <a:r>
              <a:rPr lang="en-US" sz="2800" i="1" dirty="0" smtClean="0">
                <a:solidFill>
                  <a:srgbClr val="66FFFF"/>
                </a:solidFill>
                <a:ea typeface="MS PGothic" pitchFamily="34" charset="-128"/>
              </a:rPr>
              <a:t/>
            </a:r>
            <a:br>
              <a:rPr lang="en-US" sz="2800" i="1" dirty="0" smtClean="0">
                <a:solidFill>
                  <a:srgbClr val="66FFFF"/>
                </a:solidFill>
                <a:ea typeface="MS PGothic" pitchFamily="34" charset="-128"/>
              </a:rPr>
            </a:br>
            <a:r>
              <a:rPr lang="en-US" sz="2800" i="1" dirty="0" smtClean="0">
                <a:solidFill>
                  <a:srgbClr val="66FFFF"/>
                </a:solidFill>
                <a:ea typeface="MS PGothic" pitchFamily="34" charset="-128"/>
              </a:rPr>
              <a:t/>
            </a:r>
            <a:br>
              <a:rPr lang="en-US" sz="2800" i="1" dirty="0" smtClean="0">
                <a:solidFill>
                  <a:srgbClr val="66FFFF"/>
                </a:solidFill>
                <a:ea typeface="MS PGothic" pitchFamily="34" charset="-128"/>
              </a:rPr>
            </a:br>
            <a:r>
              <a:rPr lang="en-US" sz="2800" i="1" dirty="0" smtClean="0">
                <a:solidFill>
                  <a:srgbClr val="66FFFF"/>
                </a:solidFill>
                <a:ea typeface="MS PGothic" pitchFamily="34" charset="-128"/>
              </a:rPr>
              <a:t/>
            </a:r>
            <a:br>
              <a:rPr lang="en-US" sz="2800" i="1" dirty="0" smtClean="0">
                <a:solidFill>
                  <a:srgbClr val="66FFFF"/>
                </a:solidFill>
                <a:ea typeface="MS PGothic" pitchFamily="34" charset="-128"/>
              </a:rPr>
            </a:br>
            <a:r>
              <a:rPr lang="en-US" sz="2800" i="1" dirty="0" smtClean="0">
                <a:solidFill>
                  <a:srgbClr val="66FFFF"/>
                </a:solidFill>
                <a:ea typeface="MS PGothic" pitchFamily="34" charset="-128"/>
              </a:rPr>
              <a:t/>
            </a:r>
            <a:br>
              <a:rPr lang="en-US" sz="2800" i="1" dirty="0" smtClean="0">
                <a:solidFill>
                  <a:srgbClr val="66FFFF"/>
                </a:solidFill>
                <a:ea typeface="MS PGothic" pitchFamily="34" charset="-128"/>
              </a:rPr>
            </a:br>
            <a:r>
              <a:rPr lang="en-US" sz="3600" b="1" dirty="0" smtClean="0">
                <a:solidFill>
                  <a:schemeClr val="tx1"/>
                </a:solidFill>
                <a:latin typeface="+mn-lt"/>
                <a:ea typeface="MS PGothic" pitchFamily="34" charset="-128"/>
              </a:rPr>
              <a:t>Introduction to MARQUIS2</a:t>
            </a:r>
            <a:br>
              <a:rPr lang="en-US" sz="3600" b="1" dirty="0" smtClean="0">
                <a:solidFill>
                  <a:schemeClr val="tx1"/>
                </a:solidFill>
                <a:latin typeface="+mn-lt"/>
                <a:ea typeface="MS PGothic" pitchFamily="34" charset="-128"/>
              </a:rPr>
            </a:br>
            <a:r>
              <a:rPr lang="en-US" sz="3600" b="1" dirty="0" smtClean="0">
                <a:solidFill>
                  <a:schemeClr val="tx1"/>
                </a:solidFill>
                <a:latin typeface="+mn-lt"/>
                <a:ea typeface="MS PGothic" pitchFamily="34" charset="-128"/>
              </a:rPr>
              <a:t>For Study Pharmacists</a:t>
            </a:r>
            <a:r>
              <a:rPr lang="en-US" sz="2400" b="1" dirty="0" smtClean="0">
                <a:solidFill>
                  <a:schemeClr val="tx1"/>
                </a:solidFill>
                <a:latin typeface="+mn-lt"/>
                <a:ea typeface="MS PGothic" pitchFamily="34" charset="-128"/>
              </a:rPr>
              <a:t/>
            </a:r>
            <a:br>
              <a:rPr lang="en-US" sz="2400" b="1" dirty="0" smtClean="0">
                <a:solidFill>
                  <a:schemeClr val="tx1"/>
                </a:solidFill>
                <a:latin typeface="+mn-lt"/>
                <a:ea typeface="MS PGothic" pitchFamily="34" charset="-128"/>
              </a:rPr>
            </a:br>
            <a:r>
              <a:rPr lang="en-US" sz="2400" b="1" dirty="0" smtClean="0">
                <a:solidFill>
                  <a:schemeClr val="tx1"/>
                </a:solidFill>
                <a:latin typeface="+mn-lt"/>
                <a:ea typeface="MS PGothic" pitchFamily="34" charset="-128"/>
              </a:rPr>
              <a:t/>
            </a:r>
            <a:br>
              <a:rPr lang="en-US" sz="2400" b="1" dirty="0" smtClean="0">
                <a:solidFill>
                  <a:schemeClr val="tx1"/>
                </a:solidFill>
                <a:latin typeface="+mn-lt"/>
                <a:ea typeface="MS PGothic" pitchFamily="34" charset="-128"/>
              </a:rPr>
            </a:br>
            <a:r>
              <a:rPr lang="en-US" sz="2400" dirty="0" smtClean="0">
                <a:effectLst>
                  <a:outerShdw blurRad="38100" dist="38100" dir="2700000" algn="tl">
                    <a:srgbClr val="C0C0C0"/>
                  </a:outerShdw>
                </a:effectLst>
                <a:latin typeface="Calibri" pitchFamily="34" charset="0"/>
              </a:rPr>
              <a:t>Jeffrey L. Schnipper, MD, MPH, FHM</a:t>
            </a:r>
            <a:r>
              <a:rPr lang="en-US" sz="2400" u="sng" dirty="0" smtClean="0">
                <a:effectLst>
                  <a:outerShdw blurRad="38100" dist="38100" dir="2700000" algn="tl">
                    <a:srgbClr val="C0C0C0"/>
                  </a:outerShdw>
                </a:effectLst>
                <a:latin typeface="Calibri" pitchFamily="34" charset="0"/>
              </a:rPr>
              <a:t> </a:t>
            </a:r>
            <a:br>
              <a:rPr lang="en-US" sz="2400" u="sng"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Director of Clinical Research, BWH Hospitalist Service</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Associate Physician, Division of General Medicine, </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Brigham and Women’s Hospital</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Associate Professor, Harvard Medical School</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Stephanie Labonville, PharmD, BCPS</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Clinical Pharmacy Specialist, BWH</a:t>
            </a:r>
            <a:br>
              <a:rPr lang="en-US" sz="2400" dirty="0" smtClean="0">
                <a:effectLst>
                  <a:outerShdw blurRad="38100" dist="38100" dir="2700000" algn="tl">
                    <a:srgbClr val="C0C0C0"/>
                  </a:outerShdw>
                </a:effectLst>
                <a:latin typeface="Calibri" pitchFamily="34" charset="0"/>
              </a:rPr>
            </a:br>
            <a:r>
              <a:rPr lang="en-US" sz="2400" dirty="0" smtClean="0">
                <a:effectLst>
                  <a:outerShdw blurRad="38100" dist="38100" dir="2700000" algn="tl">
                    <a:srgbClr val="C0C0C0"/>
                  </a:outerShdw>
                </a:effectLst>
                <a:latin typeface="Calibri" pitchFamily="34" charset="0"/>
              </a:rPr>
              <a:t>Manager of Clinical Operations, Injured Workers Pharmacy</a:t>
            </a:r>
            <a:r>
              <a:rPr lang="en-US" sz="2400" dirty="0" smtClean="0">
                <a:effectLst>
                  <a:outerShdw blurRad="38100" dist="38100" dir="2700000" algn="tl">
                    <a:srgbClr val="C0C0C0"/>
                  </a:outerShdw>
                </a:effectLst>
              </a:rPr>
              <a:t/>
            </a:r>
            <a:br>
              <a:rPr lang="en-US" sz="2400" dirty="0" smtClean="0">
                <a:effectLst>
                  <a:outerShdw blurRad="38100" dist="38100" dir="2700000" algn="tl">
                    <a:srgbClr val="C0C0C0"/>
                  </a:outerShdw>
                </a:effectLst>
              </a:rPr>
            </a:br>
            <a:r>
              <a:rPr lang="en-US" sz="2400" b="1" dirty="0" smtClean="0">
                <a:latin typeface="+mn-lt"/>
                <a:ea typeface="MS PGothic" pitchFamily="34" charset="-128"/>
              </a:rPr>
              <a:t/>
            </a:r>
            <a:br>
              <a:rPr lang="en-US" sz="2400" b="1" dirty="0" smtClean="0">
                <a:latin typeface="+mn-lt"/>
                <a:ea typeface="MS PGothic" pitchFamily="34" charset="-128"/>
              </a:rPr>
            </a:br>
            <a:r>
              <a:rPr lang="en-US" sz="2400" b="1" i="1" dirty="0" smtClean="0">
                <a:solidFill>
                  <a:schemeClr val="tx1"/>
                </a:solidFill>
                <a:latin typeface="+mn-lt"/>
                <a:ea typeface="MS PGothic" pitchFamily="34" charset="-128"/>
              </a:rPr>
              <a:t/>
            </a:r>
            <a:br>
              <a:rPr lang="en-US" sz="2400" b="1" i="1" dirty="0" smtClean="0">
                <a:solidFill>
                  <a:schemeClr val="tx1"/>
                </a:solidFill>
                <a:latin typeface="+mn-lt"/>
                <a:ea typeface="MS PGothic" pitchFamily="34" charset="-128"/>
              </a:rPr>
            </a:br>
            <a:r>
              <a:rPr lang="en-US" sz="2800" i="1" dirty="0" smtClean="0">
                <a:solidFill>
                  <a:schemeClr val="tx1"/>
                </a:solidFill>
                <a:latin typeface="+mn-lt"/>
                <a:ea typeface="MS PGothic" pitchFamily="34" charset="-128"/>
              </a:rPr>
              <a:t/>
            </a:r>
            <a:br>
              <a:rPr lang="en-US" sz="2800" i="1" dirty="0" smtClean="0">
                <a:solidFill>
                  <a:schemeClr val="tx1"/>
                </a:solidFill>
                <a:latin typeface="+mn-lt"/>
                <a:ea typeface="MS PGothic" pitchFamily="34" charset="-128"/>
              </a:rPr>
            </a:br>
            <a:r>
              <a:rPr lang="en-US" sz="2400" i="1" dirty="0" smtClean="0">
                <a:solidFill>
                  <a:schemeClr val="tx1"/>
                </a:solidFill>
                <a:latin typeface="Arial Narrow" pitchFamily="34" charset="0"/>
                <a:ea typeface="MS PGothic" pitchFamily="34" charset="-128"/>
              </a:rPr>
              <a:t/>
            </a:r>
            <a:br>
              <a:rPr lang="en-US" sz="2400" i="1" dirty="0" smtClean="0">
                <a:solidFill>
                  <a:schemeClr val="tx1"/>
                </a:solidFill>
                <a:latin typeface="Arial Narrow" pitchFamily="34" charset="0"/>
                <a:ea typeface="MS PGothic" pitchFamily="34" charset="-128"/>
              </a:rPr>
            </a:br>
            <a:r>
              <a:rPr lang="en-US" sz="2400" i="1" dirty="0" smtClean="0">
                <a:solidFill>
                  <a:schemeClr val="tx1"/>
                </a:solidFill>
                <a:latin typeface="Arial Narrow" pitchFamily="34" charset="0"/>
                <a:ea typeface="MS PGothic" pitchFamily="34" charset="-128"/>
              </a:rPr>
              <a:t/>
            </a:r>
            <a:br>
              <a:rPr lang="en-US" sz="2400" i="1" dirty="0" smtClean="0">
                <a:solidFill>
                  <a:schemeClr val="tx1"/>
                </a:solidFill>
                <a:latin typeface="Arial Narrow" pitchFamily="34" charset="0"/>
                <a:ea typeface="MS PGothic" pitchFamily="34" charset="-128"/>
              </a:rPr>
            </a:br>
            <a:endParaRPr lang="en-US" sz="1800" i="1" dirty="0" smtClean="0">
              <a:solidFill>
                <a:srgbClr val="66FFFF"/>
              </a:solidFill>
              <a:ea typeface="MS PGothic" pitchFamily="34" charset="-128"/>
            </a:endParaRPr>
          </a:p>
        </p:txBody>
      </p:sp>
      <p:pic>
        <p:nvPicPr>
          <p:cNvPr id="18435" name="Picture 2"/>
          <p:cNvPicPr>
            <a:picLocks noChangeAspect="1" noChangeArrowheads="1"/>
          </p:cNvPicPr>
          <p:nvPr/>
        </p:nvPicPr>
        <p:blipFill>
          <a:blip r:embed="rId3" cstate="print"/>
          <a:srcRect/>
          <a:stretch>
            <a:fillRect/>
          </a:stretch>
        </p:blipFill>
        <p:spPr bwMode="auto">
          <a:xfrm>
            <a:off x="139700" y="-1588"/>
            <a:ext cx="1841500" cy="790576"/>
          </a:xfrm>
          <a:prstGeom prst="rect">
            <a:avLst/>
          </a:prstGeom>
          <a:noFill/>
          <a:ln w="9525">
            <a:noFill/>
            <a:miter lim="800000"/>
            <a:headEnd/>
            <a:tailEnd/>
          </a:ln>
        </p:spPr>
      </p:pic>
      <p:pic>
        <p:nvPicPr>
          <p:cNvPr id="4" name="Picture 39" descr="BWHlogo.gif"/>
          <p:cNvPicPr>
            <a:picLocks noChangeAspect="1"/>
          </p:cNvPicPr>
          <p:nvPr/>
        </p:nvPicPr>
        <p:blipFill>
          <a:blip r:embed="rId4" cstate="print"/>
          <a:srcRect r="82759"/>
          <a:stretch>
            <a:fillRect/>
          </a:stretch>
        </p:blipFill>
        <p:spPr bwMode="auto">
          <a:xfrm>
            <a:off x="7772400" y="152400"/>
            <a:ext cx="533400" cy="619318"/>
          </a:xfrm>
          <a:prstGeom prst="rect">
            <a:avLst/>
          </a:prstGeom>
          <a:noFill/>
          <a:ln w="9525">
            <a:noFill/>
            <a:miter lim="800000"/>
            <a:headEnd/>
            <a:tailEnd/>
          </a:ln>
        </p:spPr>
      </p:pic>
      <p:grpSp>
        <p:nvGrpSpPr>
          <p:cNvPr id="2" name="Group 17"/>
          <p:cNvGrpSpPr>
            <a:grpSpLocks noChangeAspect="1"/>
          </p:cNvGrpSpPr>
          <p:nvPr/>
        </p:nvGrpSpPr>
        <p:grpSpPr bwMode="auto">
          <a:xfrm>
            <a:off x="8382000" y="152400"/>
            <a:ext cx="533400" cy="631750"/>
            <a:chOff x="4043" y="1710"/>
            <a:chExt cx="648" cy="816"/>
          </a:xfrm>
        </p:grpSpPr>
        <p:pic>
          <p:nvPicPr>
            <p:cNvPr id="6" name="Picture 18"/>
            <p:cNvPicPr>
              <a:picLocks noChangeAspect="1" noChangeArrowheads="1"/>
            </p:cNvPicPr>
            <p:nvPr/>
          </p:nvPicPr>
          <p:blipFill>
            <a:blip r:embed="rId5" cstate="print"/>
            <a:srcRect/>
            <a:stretch>
              <a:fillRect/>
            </a:stretch>
          </p:blipFill>
          <p:spPr bwMode="auto">
            <a:xfrm>
              <a:off x="4043" y="1710"/>
              <a:ext cx="648" cy="816"/>
            </a:xfrm>
            <a:prstGeom prst="rect">
              <a:avLst/>
            </a:prstGeom>
            <a:noFill/>
            <a:ln w="9525">
              <a:noFill/>
              <a:miter lim="800000"/>
              <a:headEnd/>
              <a:tailEnd/>
            </a:ln>
          </p:spPr>
        </p:pic>
        <p:sp>
          <p:nvSpPr>
            <p:cNvPr id="7" name="Rectangle 19"/>
            <p:cNvSpPr>
              <a:spLocks noChangeAspect="1" noChangeArrowheads="1"/>
            </p:cNvSpPr>
            <p:nvPr/>
          </p:nvSpPr>
          <p:spPr bwMode="auto">
            <a:xfrm>
              <a:off x="4043" y="1710"/>
              <a:ext cx="648" cy="816"/>
            </a:xfrm>
            <a:prstGeom prst="rect">
              <a:avLst/>
            </a:prstGeom>
            <a:noFill/>
            <a:ln w="0">
              <a:noFill/>
              <a:miter lim="800000"/>
              <a:headEnd/>
              <a:tailEnd/>
            </a:ln>
          </p:spPr>
          <p:txBody>
            <a:bodyPr/>
            <a:lstStyle/>
            <a:p>
              <a:pPr>
                <a:defRPr/>
              </a:pPr>
              <a:endParaRPr lang="en-US" sz="1800"/>
            </a:p>
          </p:txBody>
        </p:sp>
      </p:grpSp>
      <p:pic>
        <p:nvPicPr>
          <p:cNvPr id="8" name="Picture 203"/>
          <p:cNvPicPr>
            <a:picLocks noChangeAspect="1" noChangeArrowheads="1"/>
          </p:cNvPicPr>
          <p:nvPr/>
        </p:nvPicPr>
        <p:blipFill>
          <a:blip r:embed="rId6" cstate="print"/>
          <a:srcRect/>
          <a:stretch>
            <a:fillRect/>
          </a:stretch>
        </p:blipFill>
        <p:spPr bwMode="auto">
          <a:xfrm>
            <a:off x="7696200" y="5715000"/>
            <a:ext cx="677281" cy="685800"/>
          </a:xfrm>
          <a:prstGeom prst="rect">
            <a:avLst/>
          </a:prstGeom>
          <a:noFill/>
          <a:ln w="9525">
            <a:noFill/>
            <a:miter lim="800000"/>
            <a:headEnd/>
            <a:tailEnd/>
          </a:ln>
        </p:spPr>
      </p:pic>
      <p:pic>
        <p:nvPicPr>
          <p:cNvPr id="9" name="Picture 204"/>
          <p:cNvPicPr>
            <a:picLocks noChangeAspect="1" noChangeArrowheads="1"/>
          </p:cNvPicPr>
          <p:nvPr/>
        </p:nvPicPr>
        <p:blipFill>
          <a:blip r:embed="rId7" cstate="print"/>
          <a:srcRect/>
          <a:stretch>
            <a:fillRect/>
          </a:stretch>
        </p:blipFill>
        <p:spPr bwMode="auto">
          <a:xfrm>
            <a:off x="8382000" y="5715000"/>
            <a:ext cx="550788" cy="685800"/>
          </a:xfrm>
          <a:prstGeom prst="rect">
            <a:avLst/>
          </a:prstGeom>
          <a:noFill/>
          <a:ln w="9525">
            <a:noFill/>
            <a:miter lim="800000"/>
            <a:headEnd/>
            <a:tailEnd/>
          </a:ln>
        </p:spPr>
      </p:pic>
      <p:pic>
        <p:nvPicPr>
          <p:cNvPr id="10" name="Picture 37" descr="220px-Emory_University_Seal.png"/>
          <p:cNvPicPr>
            <a:picLocks noChangeAspect="1"/>
          </p:cNvPicPr>
          <p:nvPr/>
        </p:nvPicPr>
        <p:blipFill>
          <a:blip r:embed="rId8" cstate="print"/>
          <a:srcRect/>
          <a:stretch>
            <a:fillRect/>
          </a:stretch>
        </p:blipFill>
        <p:spPr bwMode="auto">
          <a:xfrm>
            <a:off x="228600" y="5791200"/>
            <a:ext cx="612361" cy="609600"/>
          </a:xfrm>
          <a:prstGeom prst="rect">
            <a:avLst/>
          </a:prstGeom>
          <a:noFill/>
          <a:ln w="9525">
            <a:noFill/>
            <a:miter lim="800000"/>
            <a:headEnd/>
            <a:tailEnd/>
          </a:ln>
        </p:spPr>
      </p:pic>
      <p:pic>
        <p:nvPicPr>
          <p:cNvPr id="11" name="Picture 38" descr="UW_logo.gif"/>
          <p:cNvPicPr>
            <a:picLocks noChangeAspect="1"/>
          </p:cNvPicPr>
          <p:nvPr/>
        </p:nvPicPr>
        <p:blipFill>
          <a:blip r:embed="rId9" cstate="print"/>
          <a:srcRect/>
          <a:stretch>
            <a:fillRect/>
          </a:stretch>
        </p:blipFill>
        <p:spPr bwMode="auto">
          <a:xfrm>
            <a:off x="990600" y="5791200"/>
            <a:ext cx="574675" cy="556865"/>
          </a:xfrm>
          <a:prstGeom prst="rect">
            <a:avLst/>
          </a:prstGeom>
          <a:noFill/>
          <a:ln w="9525">
            <a:noFill/>
            <a:miter lim="800000"/>
            <a:headEnd/>
            <a:tailEnd/>
          </a:ln>
        </p:spPr>
      </p:pic>
      <p:sp>
        <p:nvSpPr>
          <p:cNvPr id="12" name="Rectangle 6"/>
          <p:cNvSpPr>
            <a:spLocks noGrp="1" noChangeArrowheads="1"/>
          </p:cNvSpPr>
          <p:nvPr>
            <p:ph type="sldNum" sz="quarter" idx="4294967295"/>
          </p:nvPr>
        </p:nvSpPr>
        <p:spPr>
          <a:xfrm>
            <a:off x="6553200" y="6477000"/>
            <a:ext cx="1905000" cy="228600"/>
          </a:xfrm>
          <a:prstGeom prst="rect">
            <a:avLst/>
          </a:prstGeom>
        </p:spPr>
        <p:txBody>
          <a:bodyPr/>
          <a:lstStyle>
            <a:lvl1pPr>
              <a:defRPr/>
            </a:lvl1pPr>
          </a:lstStyle>
          <a:p>
            <a:pPr algn="r">
              <a:defRPr/>
            </a:pPr>
            <a:fld id="{2FF205D0-6616-48D4-A23C-4C892FFBB6DE}" type="slidenum">
              <a:rPr lang="en-US" sz="1100">
                <a:solidFill>
                  <a:schemeClr val="bg1"/>
                </a:solidFill>
                <a:latin typeface="+mn-lt"/>
              </a:rPr>
              <a:pPr algn="r">
                <a:defRPr/>
              </a:pPr>
              <a:t>1</a:t>
            </a:fld>
            <a:endParaRPr lang="en-US" sz="1100" dirty="0">
              <a:solidFill>
                <a:schemeClr val="bg1"/>
              </a:solidFill>
              <a:latin typeface="+mn-lt"/>
            </a:endParaRPr>
          </a:p>
        </p:txBody>
      </p:sp>
      <p:pic>
        <p:nvPicPr>
          <p:cNvPr id="13" name="Picture 12"/>
          <p:cNvPicPr>
            <a:picLocks noChangeAspect="1" noChangeArrowheads="1"/>
          </p:cNvPicPr>
          <p:nvPr/>
        </p:nvPicPr>
        <p:blipFill>
          <a:blip r:embed="rId10" cstate="print"/>
          <a:srcRect/>
          <a:stretch>
            <a:fillRect/>
          </a:stretch>
        </p:blipFill>
        <p:spPr bwMode="auto">
          <a:xfrm>
            <a:off x="0" y="76200"/>
            <a:ext cx="2151887" cy="685800"/>
          </a:xfrm>
          <a:prstGeom prst="rect">
            <a:avLst/>
          </a:prstGeom>
          <a:noFill/>
          <a:ln w="9525">
            <a:noFill/>
            <a:miter lim="800000"/>
            <a:headEnd/>
            <a:tailEnd/>
          </a:ln>
        </p:spPr>
      </p:pic>
      <p:pic>
        <p:nvPicPr>
          <p:cNvPr id="1026" name="Picture 1" descr="CHSR w tagline SM 2c_blue"/>
          <p:cNvPicPr>
            <a:picLocks noChangeAspect="1" noChangeArrowheads="1"/>
          </p:cNvPicPr>
          <p:nvPr/>
        </p:nvPicPr>
        <p:blipFill>
          <a:blip r:embed="rId11" cstate="print"/>
          <a:srcRect/>
          <a:stretch>
            <a:fillRect/>
          </a:stretch>
        </p:blipFill>
        <p:spPr bwMode="auto">
          <a:xfrm>
            <a:off x="1600200" y="5844895"/>
            <a:ext cx="838200" cy="555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a:cs typeface="Helvetica"/>
              </a:rPr>
              <a:t>Case 2 - History </a:t>
            </a:r>
            <a:r>
              <a:rPr lang="en-US" b="1" dirty="0">
                <a:solidFill>
                  <a:schemeClr val="tx1"/>
                </a:solidFill>
                <a:latin typeface="Helvetica"/>
                <a:cs typeface="Helvetica"/>
              </a:rPr>
              <a:t>of Present Illness</a:t>
            </a:r>
          </a:p>
        </p:txBody>
      </p:sp>
      <p:sp>
        <p:nvSpPr>
          <p:cNvPr id="12290" name="Content Placeholder 2"/>
          <p:cNvSpPr>
            <a:spLocks noGrp="1"/>
          </p:cNvSpPr>
          <p:nvPr>
            <p:ph idx="1"/>
          </p:nvPr>
        </p:nvSpPr>
        <p:spPr>
          <a:xfrm>
            <a:off x="76200" y="1143000"/>
            <a:ext cx="8915400" cy="2362200"/>
          </a:xfrm>
        </p:spPr>
        <p:txBody>
          <a:bodyPr/>
          <a:lstStyle/>
          <a:p>
            <a:pPr marL="0" indent="0" algn="ctr" eaLnBrk="1" hangingPunct="1">
              <a:spcBef>
                <a:spcPct val="0"/>
              </a:spcBef>
            </a:pPr>
            <a:r>
              <a:rPr lang="en-US" dirty="0" smtClean="0">
                <a:solidFill>
                  <a:schemeClr val="bg1"/>
                </a:solidFill>
                <a:latin typeface="Times"/>
                <a:cs typeface="Times"/>
              </a:rPr>
              <a:t> </a:t>
            </a:r>
            <a:r>
              <a:rPr lang="en-US" dirty="0" smtClean="0">
                <a:latin typeface="+mj-lt"/>
                <a:cs typeface="Times"/>
              </a:rPr>
              <a:t>62-year-old man with stage IV B-cell lymphoma admitted from rehabilitation facility with febrile neutropenia</a:t>
            </a:r>
          </a:p>
          <a:p>
            <a:pPr marL="0" indent="0" eaLnBrk="1" hangingPunct="1">
              <a:spcBef>
                <a:spcPct val="0"/>
              </a:spcBef>
            </a:pPr>
            <a:endParaRPr lang="en-US" dirty="0">
              <a:latin typeface="+mj-lt"/>
              <a:cs typeface="Times"/>
            </a:endParaRPr>
          </a:p>
          <a:p>
            <a:pPr marL="0" indent="0" eaLnBrk="1" hangingPunct="1">
              <a:spcBef>
                <a:spcPct val="0"/>
              </a:spcBef>
            </a:pPr>
            <a:r>
              <a:rPr lang="en-US" dirty="0" smtClean="0">
                <a:latin typeface="+mj-lt"/>
                <a:cs typeface="Times"/>
              </a:rPr>
              <a:t>Overnight admission to oncology service</a:t>
            </a:r>
            <a:endParaRPr lang="en-US" dirty="0">
              <a:latin typeface="+mj-lt"/>
              <a:cs typeface="Times"/>
            </a:endParaRPr>
          </a:p>
          <a:p>
            <a:pPr marL="400050" lvl="1" indent="0" eaLnBrk="1" hangingPunct="1">
              <a:spcBef>
                <a:spcPct val="0"/>
              </a:spcBef>
            </a:pPr>
            <a:r>
              <a:rPr lang="en-US" dirty="0" smtClean="0">
                <a:latin typeface="+mj-lt"/>
                <a:cs typeface="Times"/>
              </a:rPr>
              <a:t>Passed off to house staff oncology service in morning </a:t>
            </a: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89455830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2 – Past Medical History</a:t>
            </a:r>
            <a:endParaRPr lang="en-US" b="1" dirty="0">
              <a:solidFill>
                <a:schemeClr val="tx1"/>
              </a:solidFill>
              <a:latin typeface="Helvetica" pitchFamily="-84" charset="0"/>
            </a:endParaRPr>
          </a:p>
        </p:txBody>
      </p:sp>
      <p:sp>
        <p:nvSpPr>
          <p:cNvPr id="12290" name="Content Placeholder 2"/>
          <p:cNvSpPr>
            <a:spLocks noGrp="1"/>
          </p:cNvSpPr>
          <p:nvPr>
            <p:ph idx="1"/>
          </p:nvPr>
        </p:nvSpPr>
        <p:spPr>
          <a:xfrm>
            <a:off x="228600" y="990600"/>
            <a:ext cx="8915400" cy="2362200"/>
          </a:xfrm>
        </p:spPr>
        <p:txBody>
          <a:bodyPr/>
          <a:lstStyle/>
          <a:p>
            <a:pPr marL="0" indent="0" eaLnBrk="1" hangingPunct="1">
              <a:spcBef>
                <a:spcPct val="0"/>
              </a:spcBef>
            </a:pPr>
            <a:r>
              <a:rPr lang="en-US" dirty="0" smtClean="0">
                <a:latin typeface="+mj-lt"/>
              </a:rPr>
              <a:t>Chronic obstructive pulmonary disease</a:t>
            </a:r>
          </a:p>
          <a:p>
            <a:pPr marL="0" indent="0" eaLnBrk="1" hangingPunct="1">
              <a:spcBef>
                <a:spcPct val="0"/>
              </a:spcBef>
            </a:pPr>
            <a:r>
              <a:rPr lang="en-US" dirty="0" smtClean="0">
                <a:latin typeface="+mj-lt"/>
              </a:rPr>
              <a:t>Atrial fibrillation</a:t>
            </a:r>
          </a:p>
          <a:p>
            <a:pPr marL="0" indent="0" eaLnBrk="1" hangingPunct="1">
              <a:spcBef>
                <a:spcPct val="0"/>
              </a:spcBef>
            </a:pPr>
            <a:r>
              <a:rPr lang="en-US" dirty="0" smtClean="0">
                <a:latin typeface="+mj-lt"/>
              </a:rPr>
              <a:t>Viral hepatitis C</a:t>
            </a:r>
          </a:p>
          <a:p>
            <a:pPr marL="0" indent="0" eaLnBrk="1" hangingPunct="1">
              <a:spcBef>
                <a:spcPct val="0"/>
              </a:spcBef>
            </a:pPr>
            <a:r>
              <a:rPr lang="en-US" dirty="0" smtClean="0">
                <a:latin typeface="+mj-lt"/>
              </a:rPr>
              <a:t>Chronic low back pain </a:t>
            </a:r>
          </a:p>
          <a:p>
            <a:pPr marL="0" indent="0" eaLnBrk="1" hangingPunct="1">
              <a:spcBef>
                <a:spcPct val="0"/>
              </a:spcBef>
            </a:pPr>
            <a:r>
              <a:rPr lang="en-US" dirty="0" smtClean="0">
                <a:latin typeface="+mj-lt"/>
              </a:rPr>
              <a:t>B-cell lymphoma</a:t>
            </a:r>
          </a:p>
          <a:p>
            <a:pPr marL="0" indent="0" eaLnBrk="1" hangingPunct="1">
              <a:spcBef>
                <a:spcPct val="0"/>
              </a:spcBef>
            </a:pPr>
            <a:endParaRPr lang="en-US" dirty="0" smtClean="0">
              <a:latin typeface="Times New Roman" pitchFamily="18" charset="0"/>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89455830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3816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2 – Pre-Admission Medications</a:t>
            </a:r>
            <a:endParaRPr lang="en-US" b="1" dirty="0">
              <a:solidFill>
                <a:schemeClr val="tx1"/>
              </a:solidFill>
              <a:latin typeface="Helvetica" pitchFamily="-84" charset="0"/>
            </a:endParaRPr>
          </a:p>
        </p:txBody>
      </p:sp>
      <p:sp>
        <p:nvSpPr>
          <p:cNvPr id="12290" name="Content Placeholder 2"/>
          <p:cNvSpPr>
            <a:spLocks noGrp="1"/>
          </p:cNvSpPr>
          <p:nvPr>
            <p:ph idx="1"/>
          </p:nvPr>
        </p:nvSpPr>
        <p:spPr>
          <a:xfrm>
            <a:off x="76200" y="990600"/>
            <a:ext cx="4419600" cy="5029200"/>
          </a:xfrm>
        </p:spPr>
        <p:txBody>
          <a:bodyPr/>
          <a:lstStyle/>
          <a:p>
            <a:pPr marL="0" indent="0">
              <a:spcBef>
                <a:spcPts val="300"/>
              </a:spcBef>
              <a:spcAft>
                <a:spcPts val="300"/>
              </a:spcAft>
              <a:buNone/>
            </a:pPr>
            <a:r>
              <a:rPr lang="en-US" sz="1200" dirty="0" smtClean="0"/>
              <a:t>  1</a:t>
            </a:r>
            <a:r>
              <a:rPr lang="en-US" sz="1200" dirty="0"/>
              <a:t>. Acyclovir   (Acyclovir)  400 MG PO TID</a:t>
            </a:r>
          </a:p>
          <a:p>
            <a:pPr marL="0" indent="0">
              <a:spcBef>
                <a:spcPts val="300"/>
              </a:spcBef>
              <a:spcAft>
                <a:spcPts val="300"/>
              </a:spcAft>
              <a:buNone/>
            </a:pPr>
            <a:r>
              <a:rPr lang="en-US" sz="1200" dirty="0"/>
              <a:t>  2. Albuterol Inhaler </a:t>
            </a:r>
            <a:r>
              <a:rPr lang="en-US" sz="1200" dirty="0" err="1"/>
              <a:t>Hfa</a:t>
            </a:r>
            <a:r>
              <a:rPr lang="en-US" sz="1200" dirty="0"/>
              <a:t>  1 PUFF INH Q4H </a:t>
            </a:r>
            <a:r>
              <a:rPr lang="en-US" sz="1200" dirty="0" err="1"/>
              <a:t>prn</a:t>
            </a:r>
            <a:r>
              <a:rPr lang="en-US" sz="1200" dirty="0"/>
              <a:t> wheezing</a:t>
            </a:r>
          </a:p>
          <a:p>
            <a:pPr marL="0" indent="0">
              <a:spcBef>
                <a:spcPts val="300"/>
              </a:spcBef>
              <a:spcAft>
                <a:spcPts val="300"/>
              </a:spcAft>
              <a:buNone/>
            </a:pPr>
            <a:r>
              <a:rPr lang="en-US" sz="1200" dirty="0"/>
              <a:t>  3. Allopurinol  300 MG PO QD</a:t>
            </a:r>
          </a:p>
          <a:p>
            <a:pPr marL="0" indent="0">
              <a:spcBef>
                <a:spcPts val="300"/>
              </a:spcBef>
              <a:spcAft>
                <a:spcPts val="300"/>
              </a:spcAft>
              <a:buNone/>
            </a:pPr>
            <a:r>
              <a:rPr lang="en-US" sz="1200" b="1" dirty="0"/>
              <a:t>  4. </a:t>
            </a:r>
            <a:r>
              <a:rPr lang="en-US" sz="1200" b="1" dirty="0" err="1"/>
              <a:t>Amiodarone</a:t>
            </a:r>
            <a:r>
              <a:rPr lang="en-US" sz="1200" b="1" dirty="0"/>
              <a:t>  200 MG PO QD</a:t>
            </a:r>
          </a:p>
          <a:p>
            <a:pPr marL="0" indent="0">
              <a:spcBef>
                <a:spcPts val="300"/>
              </a:spcBef>
              <a:spcAft>
                <a:spcPts val="300"/>
              </a:spcAft>
              <a:buNone/>
            </a:pPr>
            <a:r>
              <a:rPr lang="en-US" sz="1200" b="1" dirty="0"/>
              <a:t>  5. Amitriptyline </a:t>
            </a:r>
            <a:r>
              <a:rPr lang="en-US" sz="1200" b="1" dirty="0" err="1"/>
              <a:t>Hcl</a:t>
            </a:r>
            <a:r>
              <a:rPr lang="en-US" sz="1200" b="1" dirty="0"/>
              <a:t>  12.5 MG PO QHS</a:t>
            </a:r>
          </a:p>
          <a:p>
            <a:pPr marL="0" indent="0">
              <a:spcBef>
                <a:spcPts val="300"/>
              </a:spcBef>
              <a:spcAft>
                <a:spcPts val="300"/>
              </a:spcAft>
              <a:buNone/>
            </a:pPr>
            <a:r>
              <a:rPr lang="en-US" sz="1200" dirty="0"/>
              <a:t>  6. Artificial Tears  2 DROP BOTH EYES 6x daily</a:t>
            </a:r>
          </a:p>
          <a:p>
            <a:pPr marL="0" indent="0">
              <a:spcBef>
                <a:spcPts val="300"/>
              </a:spcBef>
              <a:spcAft>
                <a:spcPts val="300"/>
              </a:spcAft>
              <a:buNone/>
            </a:pPr>
            <a:r>
              <a:rPr lang="en-US" sz="1200" dirty="0"/>
              <a:t> Apply to right eye</a:t>
            </a:r>
          </a:p>
          <a:p>
            <a:pPr marL="0" indent="0">
              <a:spcBef>
                <a:spcPts val="300"/>
              </a:spcBef>
              <a:spcAft>
                <a:spcPts val="300"/>
              </a:spcAft>
              <a:buNone/>
            </a:pPr>
            <a:r>
              <a:rPr lang="en-US" sz="1200" dirty="0"/>
              <a:t>  7. Ascorbic Acid (Vitamin C)  250 MG PO QD</a:t>
            </a:r>
          </a:p>
          <a:p>
            <a:pPr marL="0" indent="0">
              <a:spcBef>
                <a:spcPts val="300"/>
              </a:spcBef>
              <a:spcAft>
                <a:spcPts val="300"/>
              </a:spcAft>
              <a:buNone/>
            </a:pPr>
            <a:r>
              <a:rPr lang="en-US" sz="1200" dirty="0"/>
              <a:t>  8. Calcium Carb Chewable 1000mg(400mg Elem </a:t>
            </a:r>
            <a:r>
              <a:rPr lang="en-US" sz="1200" dirty="0" err="1"/>
              <a:t>Ca</a:t>
            </a:r>
            <a:r>
              <a:rPr lang="en-US" sz="1200" dirty="0"/>
              <a:t>) (Tums Ultra 1000)  2 TAB PO TID </a:t>
            </a:r>
            <a:r>
              <a:rPr lang="en-US" sz="1200" dirty="0" err="1"/>
              <a:t>prn</a:t>
            </a:r>
            <a:r>
              <a:rPr lang="en-US" sz="1200" dirty="0"/>
              <a:t> </a:t>
            </a:r>
            <a:r>
              <a:rPr lang="en-US" sz="1200" dirty="0" err="1"/>
              <a:t>Other:Heartburn</a:t>
            </a:r>
            <a:endParaRPr lang="en-US" sz="1200" dirty="0"/>
          </a:p>
          <a:p>
            <a:pPr marL="0" indent="0">
              <a:spcBef>
                <a:spcPts val="300"/>
              </a:spcBef>
              <a:spcAft>
                <a:spcPts val="300"/>
              </a:spcAft>
              <a:buNone/>
            </a:pPr>
            <a:r>
              <a:rPr lang="en-US" sz="1200" dirty="0"/>
              <a:t>  9. </a:t>
            </a:r>
            <a:r>
              <a:rPr lang="en-US" sz="1200" dirty="0" err="1"/>
              <a:t>Chlorhexidine</a:t>
            </a:r>
            <a:r>
              <a:rPr lang="en-US" sz="1200" dirty="0"/>
              <a:t> Mouthwash 0.12% (</a:t>
            </a:r>
            <a:r>
              <a:rPr lang="en-US" sz="1200" dirty="0" err="1"/>
              <a:t>Peridex</a:t>
            </a:r>
            <a:r>
              <a:rPr lang="en-US" sz="1200" dirty="0"/>
              <a:t> Mouthwash)  10 ML SWISH &amp; SPIT BID</a:t>
            </a:r>
          </a:p>
          <a:p>
            <a:pPr marL="0" indent="0">
              <a:spcBef>
                <a:spcPts val="300"/>
              </a:spcBef>
              <a:spcAft>
                <a:spcPts val="300"/>
              </a:spcAft>
              <a:buNone/>
            </a:pPr>
            <a:r>
              <a:rPr lang="en-US" sz="1200" dirty="0"/>
              <a:t> 10. Docusate Sodium (Colace)  100 MG PO BID</a:t>
            </a:r>
          </a:p>
          <a:p>
            <a:pPr marL="0" indent="0">
              <a:spcBef>
                <a:spcPts val="300"/>
              </a:spcBef>
              <a:spcAft>
                <a:spcPts val="300"/>
              </a:spcAft>
              <a:buNone/>
            </a:pPr>
            <a:r>
              <a:rPr lang="en-US" sz="1200" dirty="0"/>
              <a:t> 11. </a:t>
            </a:r>
            <a:r>
              <a:rPr lang="en-US" sz="1200" dirty="0" err="1"/>
              <a:t>Dutasteride</a:t>
            </a:r>
            <a:r>
              <a:rPr lang="en-US" sz="1200" dirty="0"/>
              <a:t> / </a:t>
            </a:r>
            <a:r>
              <a:rPr lang="en-US" sz="1200" dirty="0" err="1"/>
              <a:t>Tamsulosin</a:t>
            </a:r>
            <a:r>
              <a:rPr lang="en-US" sz="1200" dirty="0"/>
              <a:t>  1 CAPSULE PO QD</a:t>
            </a:r>
          </a:p>
          <a:p>
            <a:pPr marL="0" indent="0">
              <a:spcBef>
                <a:spcPts val="300"/>
              </a:spcBef>
              <a:spcAft>
                <a:spcPts val="300"/>
              </a:spcAft>
              <a:buNone/>
            </a:pPr>
            <a:r>
              <a:rPr lang="en-US" sz="1200" dirty="0"/>
              <a:t> 12. </a:t>
            </a:r>
            <a:r>
              <a:rPr lang="en-US" sz="1200" dirty="0" err="1"/>
              <a:t>Entecavir</a:t>
            </a:r>
            <a:r>
              <a:rPr lang="en-US" sz="1200" dirty="0"/>
              <a:t>  0.5 MG PO QD</a:t>
            </a:r>
          </a:p>
          <a:p>
            <a:pPr marL="0" indent="0">
              <a:spcBef>
                <a:spcPts val="300"/>
              </a:spcBef>
              <a:spcAft>
                <a:spcPts val="300"/>
              </a:spcAft>
              <a:buNone/>
            </a:pPr>
            <a:r>
              <a:rPr lang="en-US" sz="1200" dirty="0"/>
              <a:t> 13. </a:t>
            </a:r>
            <a:r>
              <a:rPr lang="en-US" sz="1200" dirty="0" err="1"/>
              <a:t>Ergocalciferol</a:t>
            </a:r>
            <a:r>
              <a:rPr lang="en-US" sz="1200" dirty="0"/>
              <a:t>  50000 UNITS PO QWEEK</a:t>
            </a:r>
          </a:p>
          <a:p>
            <a:pPr marL="0" indent="0">
              <a:spcBef>
                <a:spcPts val="300"/>
              </a:spcBef>
              <a:spcAft>
                <a:spcPts val="300"/>
              </a:spcAft>
              <a:buNone/>
            </a:pPr>
            <a:r>
              <a:rPr lang="en-US" sz="1200" dirty="0"/>
              <a:t> 14. Fentanyl (Patch)  50 MCG TD Q72H</a:t>
            </a:r>
          </a:p>
          <a:p>
            <a:pPr marL="0" indent="0">
              <a:spcBef>
                <a:spcPts val="300"/>
              </a:spcBef>
              <a:spcAft>
                <a:spcPts val="300"/>
              </a:spcAft>
              <a:buNone/>
            </a:pPr>
            <a:r>
              <a:rPr lang="en-US" sz="1200" dirty="0"/>
              <a:t> 15. Fluconazole  200 MG PO QD</a:t>
            </a:r>
          </a:p>
          <a:p>
            <a:pPr marL="0" indent="0">
              <a:spcBef>
                <a:spcPts val="300"/>
              </a:spcBef>
              <a:spcAft>
                <a:spcPts val="300"/>
              </a:spcAft>
              <a:buNone/>
            </a:pPr>
            <a:r>
              <a:rPr lang="en-US" sz="1200" dirty="0"/>
              <a:t> 16. Fluticasone Prop/</a:t>
            </a:r>
            <a:r>
              <a:rPr lang="en-US" sz="1200" dirty="0" err="1"/>
              <a:t>Salmeterol</a:t>
            </a:r>
            <a:r>
              <a:rPr lang="en-US" sz="1200" dirty="0"/>
              <a:t> 250/50 (</a:t>
            </a:r>
            <a:r>
              <a:rPr lang="en-US" sz="1200" dirty="0" err="1"/>
              <a:t>Advair</a:t>
            </a:r>
            <a:r>
              <a:rPr lang="en-US" sz="1200" dirty="0"/>
              <a:t> </a:t>
            </a:r>
            <a:r>
              <a:rPr lang="en-US" sz="1200" dirty="0" err="1"/>
              <a:t>Diskus</a:t>
            </a:r>
            <a:r>
              <a:rPr lang="en-US" sz="1200" dirty="0"/>
              <a:t> 250/50)  1 INHALATION INH BID</a:t>
            </a:r>
          </a:p>
          <a:p>
            <a:pPr marL="0" indent="0">
              <a:spcBef>
                <a:spcPts val="300"/>
              </a:spcBef>
              <a:spcAft>
                <a:spcPts val="300"/>
              </a:spcAft>
              <a:buNone/>
            </a:pPr>
            <a:r>
              <a:rPr lang="en-US" sz="1200" dirty="0"/>
              <a:t> 17. Lasix (Furosemide)  40 MG PO </a:t>
            </a:r>
            <a:r>
              <a:rPr lang="en-US" sz="1200" dirty="0" smtClean="0"/>
              <a:t>BID</a:t>
            </a:r>
            <a:endParaRPr lang="en-US" sz="1200" dirty="0"/>
          </a:p>
        </p:txBody>
      </p:sp>
      <p:sp>
        <p:nvSpPr>
          <p:cNvPr id="2" name="Rectangle 1"/>
          <p:cNvSpPr/>
          <p:nvPr/>
        </p:nvSpPr>
        <p:spPr>
          <a:xfrm>
            <a:off x="4419600" y="948692"/>
            <a:ext cx="4572000" cy="5396349"/>
          </a:xfrm>
          <a:prstGeom prst="rect">
            <a:avLst/>
          </a:prstGeom>
        </p:spPr>
        <p:txBody>
          <a:bodyPr>
            <a:spAutoFit/>
          </a:bodyPr>
          <a:lstStyle/>
          <a:p>
            <a:pPr>
              <a:spcBef>
                <a:spcPts val="200"/>
              </a:spcBef>
              <a:spcAft>
                <a:spcPts val="200"/>
              </a:spcAft>
            </a:pPr>
            <a:r>
              <a:rPr lang="en-US" sz="1200" dirty="0">
                <a:latin typeface="+mj-lt"/>
              </a:rPr>
              <a:t> </a:t>
            </a:r>
            <a:r>
              <a:rPr lang="en-US" sz="1200" dirty="0" smtClean="0">
                <a:latin typeface="+mj-lt"/>
              </a:rPr>
              <a:t>18. </a:t>
            </a:r>
            <a:r>
              <a:rPr lang="en-US" sz="1200" dirty="0" err="1" smtClean="0">
                <a:latin typeface="+mj-lt"/>
              </a:rPr>
              <a:t>Lacri</a:t>
            </a:r>
            <a:r>
              <a:rPr lang="en-US" sz="1200" dirty="0" smtClean="0">
                <a:latin typeface="+mj-lt"/>
              </a:rPr>
              <a:t>-Lube </a:t>
            </a:r>
            <a:r>
              <a:rPr lang="en-US" sz="1200" dirty="0">
                <a:latin typeface="+mj-lt"/>
              </a:rPr>
              <a:t>Ointment  1 APPLICATION LEFT EYE QHS</a:t>
            </a:r>
          </a:p>
          <a:p>
            <a:pPr>
              <a:spcBef>
                <a:spcPts val="200"/>
              </a:spcBef>
              <a:spcAft>
                <a:spcPts val="200"/>
              </a:spcAft>
            </a:pPr>
            <a:r>
              <a:rPr lang="en-US" sz="1200" dirty="0">
                <a:latin typeface="+mj-lt"/>
              </a:rPr>
              <a:t> 19. Lactulose  20 mg PO QID</a:t>
            </a:r>
          </a:p>
          <a:p>
            <a:pPr>
              <a:spcBef>
                <a:spcPts val="200"/>
              </a:spcBef>
              <a:spcAft>
                <a:spcPts val="200"/>
              </a:spcAft>
            </a:pPr>
            <a:r>
              <a:rPr lang="en-US" sz="1200" dirty="0">
                <a:latin typeface="+mj-lt"/>
              </a:rPr>
              <a:t> 20. </a:t>
            </a:r>
            <a:r>
              <a:rPr lang="en-US" sz="1200" dirty="0" err="1">
                <a:latin typeface="+mj-lt"/>
              </a:rPr>
              <a:t>Loratadine</a:t>
            </a:r>
            <a:r>
              <a:rPr lang="en-US" sz="1200" dirty="0">
                <a:latin typeface="+mj-lt"/>
              </a:rPr>
              <a:t> (Claritin)  10 MG PO QD</a:t>
            </a:r>
          </a:p>
          <a:p>
            <a:pPr>
              <a:spcBef>
                <a:spcPts val="200"/>
              </a:spcBef>
              <a:spcAft>
                <a:spcPts val="200"/>
              </a:spcAft>
            </a:pPr>
            <a:r>
              <a:rPr lang="en-US" sz="1200" dirty="0">
                <a:latin typeface="+mj-lt"/>
              </a:rPr>
              <a:t> 21. </a:t>
            </a:r>
            <a:r>
              <a:rPr lang="en-US" sz="1200" dirty="0" err="1">
                <a:latin typeface="+mj-lt"/>
              </a:rPr>
              <a:t>Metoprolol</a:t>
            </a:r>
            <a:r>
              <a:rPr lang="en-US" sz="1200" dirty="0">
                <a:latin typeface="+mj-lt"/>
              </a:rPr>
              <a:t> Succinate Extended Release  50 MG PO QD</a:t>
            </a:r>
          </a:p>
          <a:p>
            <a:pPr>
              <a:spcBef>
                <a:spcPts val="200"/>
              </a:spcBef>
              <a:spcAft>
                <a:spcPts val="200"/>
              </a:spcAft>
            </a:pPr>
            <a:r>
              <a:rPr lang="en-US" sz="1200" dirty="0">
                <a:latin typeface="+mj-lt"/>
              </a:rPr>
              <a:t> 22. </a:t>
            </a:r>
            <a:r>
              <a:rPr lang="en-US" sz="1200" dirty="0" err="1">
                <a:latin typeface="+mj-lt"/>
              </a:rPr>
              <a:t>Miconazole</a:t>
            </a:r>
            <a:r>
              <a:rPr lang="en-US" sz="1200" dirty="0">
                <a:latin typeface="+mj-lt"/>
              </a:rPr>
              <a:t> Nitrate 2% Powder  1 APPLICATION TP BID</a:t>
            </a:r>
          </a:p>
          <a:p>
            <a:pPr>
              <a:spcBef>
                <a:spcPts val="200"/>
              </a:spcBef>
              <a:spcAft>
                <a:spcPts val="200"/>
              </a:spcAft>
            </a:pPr>
            <a:r>
              <a:rPr lang="en-US" sz="1200" dirty="0">
                <a:latin typeface="+mj-lt"/>
              </a:rPr>
              <a:t> 23. </a:t>
            </a:r>
            <a:r>
              <a:rPr lang="en-US" sz="1200" dirty="0" err="1">
                <a:latin typeface="+mj-lt"/>
              </a:rPr>
              <a:t>Moxifloxacin</a:t>
            </a:r>
            <a:r>
              <a:rPr lang="en-US" sz="1200" dirty="0">
                <a:latin typeface="+mj-lt"/>
              </a:rPr>
              <a:t> Ophthalmic (</a:t>
            </a:r>
            <a:r>
              <a:rPr lang="en-US" sz="1200" dirty="0" err="1">
                <a:latin typeface="+mj-lt"/>
              </a:rPr>
              <a:t>Tid</a:t>
            </a:r>
            <a:r>
              <a:rPr lang="en-US" sz="1200" dirty="0">
                <a:latin typeface="+mj-lt"/>
              </a:rPr>
              <a:t>) (</a:t>
            </a:r>
            <a:r>
              <a:rPr lang="en-US" sz="1200" dirty="0" err="1">
                <a:latin typeface="+mj-lt"/>
              </a:rPr>
              <a:t>Vigamox</a:t>
            </a:r>
            <a:r>
              <a:rPr lang="en-US" sz="1200" dirty="0">
                <a:latin typeface="+mj-lt"/>
              </a:rPr>
              <a:t>)  1 DROP RIGHT EYE QID</a:t>
            </a:r>
          </a:p>
          <a:p>
            <a:pPr>
              <a:spcBef>
                <a:spcPts val="200"/>
              </a:spcBef>
              <a:spcAft>
                <a:spcPts val="200"/>
              </a:spcAft>
            </a:pPr>
            <a:r>
              <a:rPr lang="en-US" sz="1200" dirty="0">
                <a:latin typeface="+mj-lt"/>
              </a:rPr>
              <a:t> 24. Multivitamins  1 TAB PO QD</a:t>
            </a:r>
          </a:p>
          <a:p>
            <a:pPr>
              <a:spcBef>
                <a:spcPts val="200"/>
              </a:spcBef>
              <a:spcAft>
                <a:spcPts val="200"/>
              </a:spcAft>
            </a:pPr>
            <a:r>
              <a:rPr lang="en-US" sz="1200" dirty="0">
                <a:latin typeface="+mj-lt"/>
              </a:rPr>
              <a:t> 25. </a:t>
            </a:r>
            <a:r>
              <a:rPr lang="en-US" sz="1200" dirty="0" err="1">
                <a:latin typeface="+mj-lt"/>
              </a:rPr>
              <a:t>Nystatin</a:t>
            </a:r>
            <a:r>
              <a:rPr lang="en-US" sz="1200" dirty="0">
                <a:latin typeface="+mj-lt"/>
              </a:rPr>
              <a:t> Suspension (Mouthwash)  10 ML SWISH &amp; SWALLOW QID</a:t>
            </a:r>
          </a:p>
          <a:p>
            <a:pPr>
              <a:spcBef>
                <a:spcPts val="200"/>
              </a:spcBef>
              <a:spcAft>
                <a:spcPts val="200"/>
              </a:spcAft>
            </a:pPr>
            <a:r>
              <a:rPr lang="en-US" sz="1200" dirty="0">
                <a:latin typeface="+mj-lt"/>
              </a:rPr>
              <a:t> 26. Olanzapine </a:t>
            </a:r>
            <a:r>
              <a:rPr lang="en-US" sz="1200" dirty="0" err="1">
                <a:latin typeface="+mj-lt"/>
              </a:rPr>
              <a:t>Odt</a:t>
            </a:r>
            <a:r>
              <a:rPr lang="en-US" sz="1200" dirty="0">
                <a:latin typeface="+mj-lt"/>
              </a:rPr>
              <a:t> (</a:t>
            </a:r>
            <a:r>
              <a:rPr lang="en-US" sz="1200" dirty="0" err="1">
                <a:latin typeface="+mj-lt"/>
              </a:rPr>
              <a:t>Zyprexa</a:t>
            </a:r>
            <a:r>
              <a:rPr lang="en-US" sz="1200" dirty="0">
                <a:latin typeface="+mj-lt"/>
              </a:rPr>
              <a:t> </a:t>
            </a:r>
            <a:r>
              <a:rPr lang="en-US" sz="1200" dirty="0" err="1">
                <a:latin typeface="+mj-lt"/>
              </a:rPr>
              <a:t>Zydis</a:t>
            </a:r>
            <a:r>
              <a:rPr lang="en-US" sz="1200" dirty="0">
                <a:latin typeface="+mj-lt"/>
              </a:rPr>
              <a:t>) (</a:t>
            </a:r>
            <a:r>
              <a:rPr lang="en-US" sz="1200" dirty="0" err="1">
                <a:latin typeface="+mj-lt"/>
              </a:rPr>
              <a:t>Zyprexa</a:t>
            </a:r>
            <a:r>
              <a:rPr lang="en-US" sz="1200" dirty="0">
                <a:latin typeface="+mj-lt"/>
              </a:rPr>
              <a:t> </a:t>
            </a:r>
            <a:r>
              <a:rPr lang="en-US" sz="1200" dirty="0" err="1">
                <a:latin typeface="+mj-lt"/>
              </a:rPr>
              <a:t>Zydis</a:t>
            </a:r>
            <a:r>
              <a:rPr lang="en-US" sz="1200" dirty="0">
                <a:latin typeface="+mj-lt"/>
              </a:rPr>
              <a:t>)  5 MG PO BID</a:t>
            </a:r>
          </a:p>
          <a:p>
            <a:pPr>
              <a:spcBef>
                <a:spcPts val="200"/>
              </a:spcBef>
              <a:spcAft>
                <a:spcPts val="200"/>
              </a:spcAft>
            </a:pPr>
            <a:r>
              <a:rPr lang="en-US" sz="1200" dirty="0">
                <a:latin typeface="+mj-lt"/>
              </a:rPr>
              <a:t> 27. </a:t>
            </a:r>
            <a:r>
              <a:rPr lang="en-US" sz="1200" dirty="0" err="1">
                <a:latin typeface="+mj-lt"/>
              </a:rPr>
              <a:t>Ondansetron</a:t>
            </a:r>
            <a:r>
              <a:rPr lang="en-US" sz="1200" dirty="0">
                <a:latin typeface="+mj-lt"/>
              </a:rPr>
              <a:t> </a:t>
            </a:r>
            <a:r>
              <a:rPr lang="en-US" sz="1200" dirty="0" err="1">
                <a:latin typeface="+mj-lt"/>
              </a:rPr>
              <a:t>Hcl</a:t>
            </a:r>
            <a:r>
              <a:rPr lang="en-US" sz="1200" dirty="0">
                <a:latin typeface="+mj-lt"/>
              </a:rPr>
              <a:t> (Chemo N/V)  8 MG PO Q8H </a:t>
            </a:r>
            <a:r>
              <a:rPr lang="en-US" sz="1200" dirty="0" err="1">
                <a:latin typeface="+mj-lt"/>
              </a:rPr>
              <a:t>prn</a:t>
            </a:r>
            <a:r>
              <a:rPr lang="en-US" sz="1200" dirty="0">
                <a:latin typeface="+mj-lt"/>
              </a:rPr>
              <a:t> nausea</a:t>
            </a:r>
          </a:p>
          <a:p>
            <a:pPr>
              <a:spcBef>
                <a:spcPts val="200"/>
              </a:spcBef>
              <a:spcAft>
                <a:spcPts val="200"/>
              </a:spcAft>
            </a:pPr>
            <a:r>
              <a:rPr lang="en-US" sz="1200" dirty="0">
                <a:latin typeface="+mj-lt"/>
              </a:rPr>
              <a:t> 28. Oxycodone  5 MG PO UNKNOWN</a:t>
            </a:r>
          </a:p>
          <a:p>
            <a:pPr>
              <a:spcBef>
                <a:spcPts val="200"/>
              </a:spcBef>
              <a:spcAft>
                <a:spcPts val="200"/>
              </a:spcAft>
            </a:pPr>
            <a:r>
              <a:rPr lang="en-US" sz="1200" dirty="0">
                <a:latin typeface="+mj-lt"/>
              </a:rPr>
              <a:t> 29. Pantoprazole  40 MG PO BID</a:t>
            </a:r>
          </a:p>
          <a:p>
            <a:pPr>
              <a:spcBef>
                <a:spcPts val="200"/>
              </a:spcBef>
              <a:spcAft>
                <a:spcPts val="200"/>
              </a:spcAft>
            </a:pPr>
            <a:r>
              <a:rPr lang="en-US" sz="1200" dirty="0">
                <a:latin typeface="+mj-lt"/>
              </a:rPr>
              <a:t> 30. </a:t>
            </a:r>
            <a:r>
              <a:rPr lang="en-US" sz="1200" dirty="0" err="1">
                <a:latin typeface="+mj-lt"/>
              </a:rPr>
              <a:t>Prochlorperazine</a:t>
            </a:r>
            <a:r>
              <a:rPr lang="en-US" sz="1200" dirty="0">
                <a:latin typeface="+mj-lt"/>
              </a:rPr>
              <a:t> Maleate (Compazine )  10 MG PO Q6H </a:t>
            </a:r>
            <a:r>
              <a:rPr lang="en-US" sz="1200" dirty="0" err="1">
                <a:latin typeface="+mj-lt"/>
              </a:rPr>
              <a:t>prn</a:t>
            </a:r>
            <a:r>
              <a:rPr lang="en-US" sz="1200" dirty="0">
                <a:latin typeface="+mj-lt"/>
              </a:rPr>
              <a:t> nausea</a:t>
            </a:r>
          </a:p>
          <a:p>
            <a:pPr>
              <a:spcBef>
                <a:spcPts val="200"/>
              </a:spcBef>
              <a:spcAft>
                <a:spcPts val="200"/>
              </a:spcAft>
            </a:pPr>
            <a:r>
              <a:rPr lang="en-US" sz="1200" dirty="0">
                <a:latin typeface="+mj-lt"/>
              </a:rPr>
              <a:t> 31. </a:t>
            </a:r>
            <a:r>
              <a:rPr lang="en-US" sz="1200" dirty="0" err="1">
                <a:latin typeface="+mj-lt"/>
              </a:rPr>
              <a:t>Sennosides</a:t>
            </a:r>
            <a:r>
              <a:rPr lang="en-US" sz="1200" dirty="0">
                <a:latin typeface="+mj-lt"/>
              </a:rPr>
              <a:t> (</a:t>
            </a:r>
            <a:r>
              <a:rPr lang="en-US" sz="1200" dirty="0" err="1">
                <a:latin typeface="+mj-lt"/>
              </a:rPr>
              <a:t>Senna</a:t>
            </a:r>
            <a:r>
              <a:rPr lang="en-US" sz="1200" dirty="0">
                <a:latin typeface="+mj-lt"/>
              </a:rPr>
              <a:t> Tablets)  17.2 MG PO BID</a:t>
            </a:r>
          </a:p>
          <a:p>
            <a:pPr>
              <a:spcBef>
                <a:spcPts val="200"/>
              </a:spcBef>
              <a:spcAft>
                <a:spcPts val="200"/>
              </a:spcAft>
            </a:pPr>
            <a:r>
              <a:rPr lang="en-US" sz="1200" dirty="0">
                <a:latin typeface="+mj-lt"/>
              </a:rPr>
              <a:t> 32. </a:t>
            </a:r>
            <a:r>
              <a:rPr lang="en-US" sz="1200" dirty="0" err="1">
                <a:latin typeface="+mj-lt"/>
              </a:rPr>
              <a:t>Tiotropium</a:t>
            </a:r>
            <a:r>
              <a:rPr lang="en-US" sz="1200" dirty="0">
                <a:latin typeface="+mj-lt"/>
              </a:rPr>
              <a:t>  18 MCG INH QD</a:t>
            </a:r>
          </a:p>
          <a:p>
            <a:pPr>
              <a:spcBef>
                <a:spcPts val="200"/>
              </a:spcBef>
              <a:spcAft>
                <a:spcPts val="200"/>
              </a:spcAft>
            </a:pPr>
            <a:r>
              <a:rPr lang="en-US" sz="1200" dirty="0">
                <a:latin typeface="+mj-lt"/>
              </a:rPr>
              <a:t> 33. Trimethoprim /</a:t>
            </a:r>
            <a:r>
              <a:rPr lang="en-US" sz="1200" dirty="0" err="1">
                <a:latin typeface="+mj-lt"/>
              </a:rPr>
              <a:t>Sulfamethoxazole</a:t>
            </a:r>
            <a:r>
              <a:rPr lang="en-US" sz="1200" dirty="0">
                <a:latin typeface="+mj-lt"/>
              </a:rPr>
              <a:t> Single Strength (Bactrim </a:t>
            </a:r>
            <a:r>
              <a:rPr lang="en-US" sz="1200" dirty="0" err="1">
                <a:latin typeface="+mj-lt"/>
              </a:rPr>
              <a:t>Ss</a:t>
            </a:r>
            <a:r>
              <a:rPr lang="en-US" sz="1200" dirty="0">
                <a:latin typeface="+mj-lt"/>
              </a:rPr>
              <a:t>)  1 TAB PO QD</a:t>
            </a:r>
          </a:p>
          <a:p>
            <a:pPr>
              <a:spcBef>
                <a:spcPts val="200"/>
              </a:spcBef>
              <a:spcAft>
                <a:spcPts val="200"/>
              </a:spcAft>
            </a:pPr>
            <a:r>
              <a:rPr lang="en-US" sz="1200" dirty="0">
                <a:latin typeface="+mj-lt"/>
              </a:rPr>
              <a:t> 34. Trypsin - Balsam Peru - Castor Oil Ointment  1 APPLICATION TP BID</a:t>
            </a:r>
          </a:p>
          <a:p>
            <a:pPr>
              <a:spcBef>
                <a:spcPts val="200"/>
              </a:spcBef>
              <a:spcAft>
                <a:spcPts val="200"/>
              </a:spcAft>
            </a:pPr>
            <a:r>
              <a:rPr lang="en-US" sz="1200" dirty="0">
                <a:latin typeface="+mj-lt"/>
              </a:rPr>
              <a:t> 35. Zinc Sulfate  220 MG PO QD</a:t>
            </a:r>
            <a:endParaRPr lang="en-US" sz="1200" dirty="0">
              <a:solidFill>
                <a:schemeClr val="bg1"/>
              </a:solidFill>
              <a:latin typeface="+mj-lt"/>
            </a:endParaRPr>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26839976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2 – Hospital Course</a:t>
            </a:r>
            <a:endParaRPr lang="en-US" b="1" dirty="0">
              <a:solidFill>
                <a:schemeClr val="tx1"/>
              </a:solidFill>
              <a:latin typeface="Helvetica" pitchFamily="-84" charset="0"/>
            </a:endParaRPr>
          </a:p>
        </p:txBody>
      </p:sp>
      <p:sp>
        <p:nvSpPr>
          <p:cNvPr id="12290" name="Content Placeholder 2"/>
          <p:cNvSpPr>
            <a:spLocks noGrp="1"/>
          </p:cNvSpPr>
          <p:nvPr>
            <p:ph idx="1"/>
          </p:nvPr>
        </p:nvSpPr>
        <p:spPr>
          <a:xfrm>
            <a:off x="228600" y="990600"/>
            <a:ext cx="8686800" cy="4876800"/>
          </a:xfrm>
        </p:spPr>
        <p:txBody>
          <a:bodyPr/>
          <a:lstStyle/>
          <a:p>
            <a:pPr marL="0" indent="0" eaLnBrk="1" hangingPunct="1">
              <a:spcBef>
                <a:spcPct val="0"/>
              </a:spcBef>
            </a:pPr>
            <a:r>
              <a:rPr lang="en-US" sz="2400" dirty="0" smtClean="0">
                <a:solidFill>
                  <a:schemeClr val="bg1"/>
                </a:solidFill>
                <a:latin typeface="+mj-lt"/>
              </a:rPr>
              <a:t> </a:t>
            </a:r>
            <a:r>
              <a:rPr lang="en-US" sz="2400" dirty="0" smtClean="0">
                <a:latin typeface="+mj-lt"/>
              </a:rPr>
              <a:t>On night of admission, accurate PAML was created using medication list from rehab facility</a:t>
            </a:r>
          </a:p>
          <a:p>
            <a:pPr marL="0" indent="0" eaLnBrk="1" hangingPunct="1">
              <a:spcBef>
                <a:spcPct val="0"/>
              </a:spcBef>
            </a:pPr>
            <a:endParaRPr lang="en-US" sz="2400" dirty="0" smtClean="0">
              <a:latin typeface="+mj-lt"/>
            </a:endParaRPr>
          </a:p>
          <a:p>
            <a:pPr marL="0" indent="0" eaLnBrk="1" hangingPunct="1">
              <a:spcBef>
                <a:spcPct val="0"/>
              </a:spcBef>
            </a:pPr>
            <a:r>
              <a:rPr lang="en-US" sz="2400" dirty="0" smtClean="0">
                <a:latin typeface="+mj-lt"/>
              </a:rPr>
              <a:t>Admitting intern manually entered each pre-admission medication into order entry as opposed to PAML to Order Entry function</a:t>
            </a:r>
          </a:p>
          <a:p>
            <a:pPr marL="0" indent="0" eaLnBrk="1" hangingPunct="1">
              <a:spcBef>
                <a:spcPct val="0"/>
              </a:spcBef>
            </a:pPr>
            <a:endParaRPr lang="en-US" sz="2400" dirty="0" smtClean="0">
              <a:latin typeface="+mj-lt"/>
            </a:endParaRPr>
          </a:p>
          <a:p>
            <a:pPr marL="0" indent="0" eaLnBrk="1" hangingPunct="1">
              <a:spcBef>
                <a:spcPct val="0"/>
              </a:spcBef>
            </a:pPr>
            <a:r>
              <a:rPr lang="en-US" sz="2400" dirty="0" smtClean="0">
                <a:latin typeface="+mj-lt"/>
              </a:rPr>
              <a:t>Amitriptyline dose was inadvertently entered as 200 mg daily (mistaken with dose of </a:t>
            </a:r>
            <a:r>
              <a:rPr lang="en-US" sz="2400" dirty="0" err="1">
                <a:latin typeface="+mj-lt"/>
              </a:rPr>
              <a:t>a</a:t>
            </a:r>
            <a:r>
              <a:rPr lang="en-US" sz="2400" dirty="0" err="1" smtClean="0">
                <a:latin typeface="+mj-lt"/>
              </a:rPr>
              <a:t>miodarone</a:t>
            </a:r>
            <a:r>
              <a:rPr lang="en-US" sz="2400" dirty="0" smtClean="0">
                <a:latin typeface="+mj-lt"/>
              </a:rPr>
              <a:t>) – 16-fold increase from outpatient dose</a:t>
            </a:r>
          </a:p>
          <a:p>
            <a:pPr marL="0" indent="0" eaLnBrk="1" hangingPunct="1">
              <a:spcBef>
                <a:spcPct val="0"/>
              </a:spcBef>
            </a:pPr>
            <a:endParaRPr lang="en-US" sz="2400" dirty="0" smtClean="0">
              <a:latin typeface="+mj-lt"/>
            </a:endParaRPr>
          </a:p>
          <a:p>
            <a:pPr marL="0" indent="0" eaLnBrk="1" hangingPunct="1">
              <a:spcBef>
                <a:spcPct val="0"/>
              </a:spcBef>
            </a:pPr>
            <a:r>
              <a:rPr lang="en-US" sz="2400" dirty="0" smtClean="0">
                <a:latin typeface="+mj-lt"/>
              </a:rPr>
              <a:t>Approved by pharmacist one hour later, did not use medication list comparison function</a:t>
            </a:r>
          </a:p>
          <a:p>
            <a:pPr marL="0" indent="0" eaLnBrk="1" hangingPunct="1">
              <a:spcBef>
                <a:spcPct val="0"/>
              </a:spcBef>
            </a:pPr>
            <a:endParaRPr lang="en-US" sz="2400" dirty="0" smtClean="0">
              <a:solidFill>
                <a:schemeClr val="bg1"/>
              </a:solidFill>
              <a:latin typeface="Times New Roman" pitchFamily="18" charset="0"/>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268399766"/>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2 – Hospital Course</a:t>
            </a:r>
            <a:endParaRPr lang="en-US" b="1" dirty="0">
              <a:solidFill>
                <a:schemeClr val="tx1"/>
              </a:solidFill>
              <a:latin typeface="Helvetica" pitchFamily="-84" charset="0"/>
            </a:endParaRPr>
          </a:p>
        </p:txBody>
      </p:sp>
      <p:sp>
        <p:nvSpPr>
          <p:cNvPr id="12290" name="Content Placeholder 2"/>
          <p:cNvSpPr>
            <a:spLocks noGrp="1"/>
          </p:cNvSpPr>
          <p:nvPr>
            <p:ph idx="1"/>
          </p:nvPr>
        </p:nvSpPr>
        <p:spPr>
          <a:xfrm>
            <a:off x="228600" y="990600"/>
            <a:ext cx="8915400" cy="2362200"/>
          </a:xfrm>
        </p:spPr>
        <p:txBody>
          <a:bodyPr/>
          <a:lstStyle/>
          <a:p>
            <a:pPr marL="0" indent="0" eaLnBrk="1" hangingPunct="1">
              <a:lnSpc>
                <a:spcPct val="150000"/>
              </a:lnSpc>
              <a:spcBef>
                <a:spcPts val="0"/>
              </a:spcBef>
              <a:spcAft>
                <a:spcPts val="0"/>
              </a:spcAft>
            </a:pPr>
            <a:r>
              <a:rPr lang="en-US" sz="2500" dirty="0" smtClean="0">
                <a:solidFill>
                  <a:schemeClr val="bg1"/>
                </a:solidFill>
                <a:latin typeface="Times New Roman" pitchFamily="18" charset="0"/>
              </a:rPr>
              <a:t> </a:t>
            </a:r>
            <a:r>
              <a:rPr lang="en-US" sz="2500" dirty="0" smtClean="0">
                <a:latin typeface="+mj-lt"/>
              </a:rPr>
              <a:t>Started on broad spectrum antibiotics for suspected pneumonia</a:t>
            </a:r>
          </a:p>
          <a:p>
            <a:pPr marL="0" indent="0" eaLnBrk="1" hangingPunct="1">
              <a:lnSpc>
                <a:spcPct val="150000"/>
              </a:lnSpc>
              <a:spcBef>
                <a:spcPts val="0"/>
              </a:spcBef>
              <a:spcAft>
                <a:spcPts val="0"/>
              </a:spcAft>
            </a:pPr>
            <a:r>
              <a:rPr lang="en-US" sz="2500" dirty="0" smtClean="0">
                <a:latin typeface="+mj-lt"/>
              </a:rPr>
              <a:t> At 8:30 am on HD#2 received scheduled dose of 200 mg </a:t>
            </a:r>
            <a:r>
              <a:rPr lang="en-US" sz="2500" dirty="0" err="1" smtClean="0">
                <a:latin typeface="+mj-lt"/>
              </a:rPr>
              <a:t>amitriptyline</a:t>
            </a:r>
            <a:r>
              <a:rPr lang="en-US" sz="2500" dirty="0" smtClean="0">
                <a:latin typeface="+mj-lt"/>
              </a:rPr>
              <a:t> </a:t>
            </a:r>
          </a:p>
          <a:p>
            <a:pPr marL="0" indent="0" eaLnBrk="1" hangingPunct="1">
              <a:lnSpc>
                <a:spcPct val="150000"/>
              </a:lnSpc>
              <a:spcBef>
                <a:spcPts val="0"/>
              </a:spcBef>
              <a:spcAft>
                <a:spcPts val="0"/>
              </a:spcAft>
            </a:pPr>
            <a:r>
              <a:rPr lang="en-US" sz="2500" dirty="0" smtClean="0">
                <a:latin typeface="+mj-lt"/>
              </a:rPr>
              <a:t>At 9:45 am patient became hypotensive and delirious</a:t>
            </a:r>
          </a:p>
          <a:p>
            <a:pPr marL="0" indent="0" eaLnBrk="1" hangingPunct="1">
              <a:lnSpc>
                <a:spcPct val="150000"/>
              </a:lnSpc>
              <a:spcBef>
                <a:spcPts val="0"/>
              </a:spcBef>
              <a:spcAft>
                <a:spcPts val="0"/>
              </a:spcAft>
            </a:pPr>
            <a:r>
              <a:rPr lang="en-US" sz="2500" dirty="0" smtClean="0">
                <a:latin typeface="+mj-lt"/>
              </a:rPr>
              <a:t>Received 2L NS and was started on bicarbonate drip given concern for TCA toxicity</a:t>
            </a:r>
          </a:p>
          <a:p>
            <a:pPr marL="0" indent="0" eaLnBrk="1" hangingPunct="1">
              <a:lnSpc>
                <a:spcPct val="150000"/>
              </a:lnSpc>
              <a:spcBef>
                <a:spcPts val="0"/>
              </a:spcBef>
              <a:spcAft>
                <a:spcPts val="0"/>
              </a:spcAft>
            </a:pPr>
            <a:r>
              <a:rPr lang="en-US" sz="2500" dirty="0" smtClean="0">
                <a:latin typeface="+mj-lt"/>
              </a:rPr>
              <a:t>Transferred to ICU for further management  </a:t>
            </a:r>
          </a:p>
          <a:p>
            <a:pPr marL="0" indent="0" eaLnBrk="1" hangingPunct="1">
              <a:spcBef>
                <a:spcPct val="0"/>
              </a:spcBef>
            </a:pPr>
            <a:endParaRPr lang="en-US" sz="2500" dirty="0" smtClean="0">
              <a:solidFill>
                <a:schemeClr val="bg1"/>
              </a:solidFill>
              <a:latin typeface="Times New Roman" pitchFamily="18" charset="0"/>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90366184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447800" y="152400"/>
            <a:ext cx="7696200" cy="561975"/>
          </a:xfrm>
        </p:spPr>
        <p:txBody>
          <a:bodyPr/>
          <a:lstStyle/>
          <a:p>
            <a:r>
              <a:rPr lang="en-US" sz="2800" dirty="0" smtClean="0"/>
              <a:t>Background</a:t>
            </a:r>
          </a:p>
        </p:txBody>
      </p:sp>
      <p:sp>
        <p:nvSpPr>
          <p:cNvPr id="3076" name="Rectangle 3"/>
          <p:cNvSpPr>
            <a:spLocks noGrp="1" noChangeArrowheads="1"/>
          </p:cNvSpPr>
          <p:nvPr>
            <p:ph type="body" idx="1"/>
          </p:nvPr>
        </p:nvSpPr>
        <p:spPr>
          <a:xfrm>
            <a:off x="673100" y="1066800"/>
            <a:ext cx="7772400" cy="2895600"/>
          </a:xfrm>
        </p:spPr>
        <p:txBody>
          <a:bodyPr/>
          <a:lstStyle/>
          <a:p>
            <a:r>
              <a:rPr lang="en-US" sz="2800" smtClean="0"/>
              <a:t>Adverse Drug Events (ADEs) are an epidemic patient safety problem</a:t>
            </a:r>
          </a:p>
          <a:p>
            <a:pPr lvl="1"/>
            <a:r>
              <a:rPr lang="en-US" sz="2400" smtClean="0"/>
              <a:t>Definition: Any injury due to medication</a:t>
            </a:r>
          </a:p>
          <a:p>
            <a:pPr lvl="2"/>
            <a:r>
              <a:rPr lang="en-US" sz="2000" smtClean="0"/>
              <a:t>Includes side effects, overuse, underuse, misuse</a:t>
            </a:r>
            <a:endParaRPr lang="en-US" sz="2000" baseline="30000" smtClean="0"/>
          </a:p>
          <a:p>
            <a:pPr lvl="1"/>
            <a:r>
              <a:rPr lang="en-US" sz="2400" smtClean="0"/>
              <a:t>ADEs: 5-40% of hospitalized patients, 12-17% post-discharge</a:t>
            </a:r>
            <a:endParaRPr lang="en-US" sz="2400" baseline="30000" smtClean="0"/>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447800" y="152400"/>
            <a:ext cx="7696200" cy="561975"/>
          </a:xfrm>
        </p:spPr>
        <p:txBody>
          <a:bodyPr/>
          <a:lstStyle/>
          <a:p>
            <a:r>
              <a:rPr lang="en-US" sz="2800" dirty="0" smtClean="0"/>
              <a:t>Medication Safety at Transitions</a:t>
            </a:r>
          </a:p>
        </p:txBody>
      </p:sp>
      <p:sp>
        <p:nvSpPr>
          <p:cNvPr id="4100" name="Rectangle 3"/>
          <p:cNvSpPr>
            <a:spLocks noGrp="1" noChangeArrowheads="1"/>
          </p:cNvSpPr>
          <p:nvPr>
            <p:ph type="body" idx="1"/>
          </p:nvPr>
        </p:nvSpPr>
        <p:spPr>
          <a:xfrm>
            <a:off x="685800" y="1219200"/>
            <a:ext cx="7772400" cy="2743200"/>
          </a:xfrm>
        </p:spPr>
        <p:txBody>
          <a:bodyPr/>
          <a:lstStyle/>
          <a:p>
            <a:r>
              <a:rPr lang="en-US" sz="2800" dirty="0" smtClean="0"/>
              <a:t>Transitions of care (e.g., in to and out of the hospital) are vulnerable times for patients</a:t>
            </a:r>
          </a:p>
          <a:p>
            <a:pPr lvl="1"/>
            <a:r>
              <a:rPr lang="en-US" sz="2400" dirty="0" smtClean="0"/>
              <a:t>Multiple medication changes</a:t>
            </a:r>
          </a:p>
          <a:p>
            <a:pPr lvl="1"/>
            <a:r>
              <a:rPr lang="en-US" sz="2400" dirty="0" smtClean="0"/>
              <a:t>Rushed event, inadequate patient education</a:t>
            </a:r>
          </a:p>
          <a:p>
            <a:pPr lvl="1"/>
            <a:r>
              <a:rPr lang="en-US" sz="2400" dirty="0" smtClean="0"/>
              <a:t>Discontinuity of care, inadequate follow-up</a:t>
            </a:r>
          </a:p>
          <a:p>
            <a:pPr lvl="1"/>
            <a:endParaRPr lang="en-US" sz="2400" dirty="0" smtClean="0"/>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447800" y="152400"/>
            <a:ext cx="7696200" cy="561975"/>
          </a:xfrm>
        </p:spPr>
        <p:txBody>
          <a:bodyPr/>
          <a:lstStyle/>
          <a:p>
            <a:r>
              <a:rPr lang="en-US" sz="2800" dirty="0" smtClean="0"/>
              <a:t>Medication Errors at Transition</a:t>
            </a:r>
          </a:p>
        </p:txBody>
      </p:sp>
      <p:sp>
        <p:nvSpPr>
          <p:cNvPr id="5124" name="Rectangle 3"/>
          <p:cNvSpPr>
            <a:spLocks noGrp="1" noChangeArrowheads="1"/>
          </p:cNvSpPr>
          <p:nvPr>
            <p:ph type="body" idx="1"/>
          </p:nvPr>
        </p:nvSpPr>
        <p:spPr>
          <a:xfrm>
            <a:off x="685800" y="914400"/>
            <a:ext cx="7772400" cy="5257800"/>
          </a:xfrm>
        </p:spPr>
        <p:txBody>
          <a:bodyPr/>
          <a:lstStyle/>
          <a:p>
            <a:pPr>
              <a:spcBef>
                <a:spcPts val="0"/>
              </a:spcBef>
              <a:spcAft>
                <a:spcPts val="0"/>
              </a:spcAft>
            </a:pPr>
            <a:r>
              <a:rPr lang="en-US" sz="2400" dirty="0" smtClean="0"/>
              <a:t>Inappropriate Prescribing</a:t>
            </a:r>
          </a:p>
          <a:p>
            <a:pPr>
              <a:spcBef>
                <a:spcPts val="0"/>
              </a:spcBef>
              <a:spcAft>
                <a:spcPts val="0"/>
              </a:spcAft>
            </a:pPr>
            <a:r>
              <a:rPr lang="en-US" sz="2400" dirty="0" smtClean="0"/>
              <a:t>Medication Discrepancies: Type 1</a:t>
            </a:r>
          </a:p>
          <a:p>
            <a:pPr lvl="1">
              <a:spcBef>
                <a:spcPts val="0"/>
              </a:spcBef>
              <a:spcAft>
                <a:spcPts val="0"/>
              </a:spcAft>
            </a:pPr>
            <a:r>
              <a:rPr lang="en-US" sz="2000" dirty="0" smtClean="0"/>
              <a:t>Unexplained differences among documented regimens across different sites of care</a:t>
            </a:r>
          </a:p>
          <a:p>
            <a:pPr>
              <a:spcBef>
                <a:spcPts val="0"/>
              </a:spcBef>
              <a:spcAft>
                <a:spcPts val="0"/>
              </a:spcAft>
            </a:pPr>
            <a:r>
              <a:rPr lang="en-US" sz="2400" dirty="0" smtClean="0"/>
              <a:t>Medication Discrepancies: Type 2</a:t>
            </a:r>
          </a:p>
          <a:p>
            <a:pPr lvl="1">
              <a:spcBef>
                <a:spcPts val="0"/>
              </a:spcBef>
              <a:spcAft>
                <a:spcPts val="0"/>
              </a:spcAft>
            </a:pPr>
            <a:r>
              <a:rPr lang="en-US" sz="2000" dirty="0" smtClean="0"/>
              <a:t>Differences between what patients think they should be taking and the regimens collectively ordered by their physicians</a:t>
            </a:r>
          </a:p>
          <a:p>
            <a:pPr lvl="1">
              <a:spcBef>
                <a:spcPts val="0"/>
              </a:spcBef>
              <a:spcAft>
                <a:spcPts val="0"/>
              </a:spcAft>
            </a:pPr>
            <a:r>
              <a:rPr lang="en-US" sz="2000" dirty="0" smtClean="0"/>
              <a:t>“Unintentional non-adherence”</a:t>
            </a:r>
          </a:p>
          <a:p>
            <a:pPr>
              <a:spcBef>
                <a:spcPts val="0"/>
              </a:spcBef>
              <a:spcAft>
                <a:spcPts val="0"/>
              </a:spcAft>
            </a:pPr>
            <a:r>
              <a:rPr lang="en-US" sz="2400" dirty="0" smtClean="0"/>
              <a:t>Non-adherence</a:t>
            </a:r>
          </a:p>
          <a:p>
            <a:pPr lvl="1">
              <a:spcBef>
                <a:spcPts val="0"/>
              </a:spcBef>
              <a:spcAft>
                <a:spcPts val="0"/>
              </a:spcAft>
            </a:pPr>
            <a:r>
              <a:rPr lang="en-US" sz="2000" dirty="0" smtClean="0"/>
              <a:t>Differences between what patients think they should be taking and what they actually take</a:t>
            </a:r>
          </a:p>
          <a:p>
            <a:pPr>
              <a:spcBef>
                <a:spcPts val="0"/>
              </a:spcBef>
              <a:spcAft>
                <a:spcPts val="0"/>
              </a:spcAft>
            </a:pPr>
            <a:r>
              <a:rPr lang="en-US" sz="2400" dirty="0" smtClean="0"/>
              <a:t>Inadequate monitoring and follow-up</a:t>
            </a:r>
          </a:p>
          <a:p>
            <a:pPr lvl="1">
              <a:spcBef>
                <a:spcPts val="0"/>
              </a:spcBef>
              <a:spcAft>
                <a:spcPts val="0"/>
              </a:spcAft>
            </a:pPr>
            <a:r>
              <a:rPr lang="en-US" sz="2000" dirty="0" smtClean="0"/>
              <a:t>Disease control </a:t>
            </a:r>
          </a:p>
          <a:p>
            <a:pPr lvl="1">
              <a:spcBef>
                <a:spcPts val="0"/>
              </a:spcBef>
              <a:spcAft>
                <a:spcPts val="0"/>
              </a:spcAft>
            </a:pPr>
            <a:r>
              <a:rPr lang="en-US" sz="2000" dirty="0" smtClean="0"/>
              <a:t>Non-adherence</a:t>
            </a:r>
          </a:p>
          <a:p>
            <a:pPr lvl="1">
              <a:spcBef>
                <a:spcPts val="0"/>
              </a:spcBef>
              <a:spcAft>
                <a:spcPts val="0"/>
              </a:spcAft>
            </a:pPr>
            <a:r>
              <a:rPr lang="en-US" sz="2000" dirty="0" smtClean="0"/>
              <a:t>Side effects</a:t>
            </a:r>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447800" y="152400"/>
            <a:ext cx="7696200" cy="561975"/>
          </a:xfrm>
        </p:spPr>
        <p:txBody>
          <a:bodyPr/>
          <a:lstStyle/>
          <a:p>
            <a:r>
              <a:rPr lang="en-US" sz="2800" dirty="0" smtClean="0"/>
              <a:t>Medication Discrepancies: Type 1</a:t>
            </a:r>
          </a:p>
        </p:txBody>
      </p:sp>
      <p:sp>
        <p:nvSpPr>
          <p:cNvPr id="6148" name="Rectangle 3"/>
          <p:cNvSpPr>
            <a:spLocks noGrp="1" noChangeArrowheads="1"/>
          </p:cNvSpPr>
          <p:nvPr>
            <p:ph type="body" sz="half" idx="1"/>
          </p:nvPr>
        </p:nvSpPr>
        <p:spPr>
          <a:xfrm>
            <a:off x="457200" y="1219200"/>
            <a:ext cx="4038600" cy="3657600"/>
          </a:xfrm>
        </p:spPr>
        <p:txBody>
          <a:bodyPr/>
          <a:lstStyle/>
          <a:p>
            <a:r>
              <a:rPr lang="en-US" dirty="0" smtClean="0"/>
              <a:t>“History Errors”</a:t>
            </a:r>
          </a:p>
          <a:p>
            <a:pPr lvl="1"/>
            <a:r>
              <a:rPr lang="en-US" dirty="0" smtClean="0"/>
              <a:t>Example: Team doesn’t know patient taking ASA, not recorded, not ordered at admission or discharge</a:t>
            </a:r>
          </a:p>
          <a:p>
            <a:pPr lvl="1"/>
            <a:r>
              <a:rPr lang="en-US" dirty="0" smtClean="0"/>
              <a:t>Sources inaccurate, out of date, unavailable</a:t>
            </a:r>
          </a:p>
          <a:p>
            <a:pPr lvl="1"/>
            <a:r>
              <a:rPr lang="en-US" dirty="0" smtClean="0"/>
              <a:t>Lack of time to access available sources</a:t>
            </a:r>
          </a:p>
          <a:p>
            <a:pPr>
              <a:buNone/>
            </a:pPr>
            <a:endParaRPr lang="en-US" sz="2400" dirty="0" smtClean="0"/>
          </a:p>
        </p:txBody>
      </p:sp>
      <p:sp>
        <p:nvSpPr>
          <p:cNvPr id="6149" name="Rectangle 4"/>
          <p:cNvSpPr>
            <a:spLocks noGrp="1" noChangeArrowheads="1"/>
          </p:cNvSpPr>
          <p:nvPr>
            <p:ph type="body" sz="half" idx="2"/>
          </p:nvPr>
        </p:nvSpPr>
        <p:spPr>
          <a:xfrm>
            <a:off x="4648200" y="1219200"/>
            <a:ext cx="4114800" cy="4343400"/>
          </a:xfrm>
        </p:spPr>
        <p:txBody>
          <a:bodyPr/>
          <a:lstStyle/>
          <a:p>
            <a:r>
              <a:rPr lang="en-US" smtClean="0"/>
              <a:t>“Reconciliation Errors”</a:t>
            </a:r>
          </a:p>
          <a:p>
            <a:pPr lvl="1"/>
            <a:r>
              <a:rPr lang="en-US" smtClean="0"/>
              <a:t>Example: ASA on preadmission medication list, held on admission, not restarted at discharge</a:t>
            </a:r>
          </a:p>
          <a:p>
            <a:pPr lvl="1"/>
            <a:r>
              <a:rPr lang="en-US" smtClean="0"/>
              <a:t>Lack of access to preadmission medication list, clerical error</a:t>
            </a:r>
          </a:p>
          <a:p>
            <a:pPr lvl="1"/>
            <a:r>
              <a:rPr lang="en-US" smtClean="0"/>
              <a:t>Problem more common at discharge</a:t>
            </a:r>
          </a:p>
          <a:p>
            <a:pPr lvl="1"/>
            <a:endParaRPr lang="en-US" smtClean="0"/>
          </a:p>
        </p:txBody>
      </p:sp>
      <p:sp>
        <p:nvSpPr>
          <p:cNvPr id="6" name="Rectangle 6"/>
          <p:cNvSpPr>
            <a:spLocks noGrp="1" noChangeArrowheads="1"/>
          </p:cNvSpPr>
          <p:nvPr>
            <p:ph type="sldNum" sz="quarter" idx="4294967295"/>
          </p:nvPr>
        </p:nvSpPr>
        <p:spPr>
          <a:xfrm>
            <a:off x="6553200" y="6477000"/>
            <a:ext cx="1905000" cy="228600"/>
          </a:xfrm>
          <a:prstGeom prst="rect">
            <a:avLst/>
          </a:prstGeom>
        </p:spPr>
        <p:txBody>
          <a:bodyPr/>
          <a:lstStyle>
            <a:lvl1pPr>
              <a:defRPr/>
            </a:lvl1pPr>
          </a:lstStyle>
          <a:p>
            <a:pPr algn="r">
              <a:defRPr/>
            </a:pPr>
            <a:fld id="{2FF205D0-6616-48D4-A23C-4C892FFBB6DE}" type="slidenum">
              <a:rPr lang="en-US" sz="1100">
                <a:solidFill>
                  <a:schemeClr val="bg1"/>
                </a:solidFill>
                <a:latin typeface="+mn-lt"/>
              </a:rPr>
              <a:pPr algn="r">
                <a:defRPr/>
              </a:pPr>
              <a:t>18</a:t>
            </a:fld>
            <a:endParaRPr lang="en-US" sz="1100" dirty="0">
              <a:solidFill>
                <a:schemeClr val="bg1"/>
              </a:solidFill>
              <a:latin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447800" y="152400"/>
            <a:ext cx="7696200" cy="561975"/>
          </a:xfrm>
        </p:spPr>
        <p:txBody>
          <a:bodyPr/>
          <a:lstStyle/>
          <a:p>
            <a:r>
              <a:rPr lang="en-US" sz="2800" dirty="0" smtClean="0"/>
              <a:t>Medication Discrepancies 1: Typology</a:t>
            </a:r>
          </a:p>
        </p:txBody>
      </p:sp>
      <p:grpSp>
        <p:nvGrpSpPr>
          <p:cNvPr id="2" name="Group 3"/>
          <p:cNvGrpSpPr>
            <a:grpSpLocks/>
          </p:cNvGrpSpPr>
          <p:nvPr/>
        </p:nvGrpSpPr>
        <p:grpSpPr bwMode="auto">
          <a:xfrm>
            <a:off x="228600" y="895350"/>
            <a:ext cx="8589963" cy="5616575"/>
            <a:chOff x="214" y="218"/>
            <a:chExt cx="5962" cy="3878"/>
          </a:xfrm>
        </p:grpSpPr>
        <p:sp>
          <p:nvSpPr>
            <p:cNvPr id="7173" name="Rectangle 4"/>
            <p:cNvSpPr>
              <a:spLocks noChangeArrowheads="1"/>
            </p:cNvSpPr>
            <p:nvPr/>
          </p:nvSpPr>
          <p:spPr bwMode="auto">
            <a:xfrm>
              <a:off x="2663" y="218"/>
              <a:ext cx="975"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Discrepancies</a:t>
              </a:r>
            </a:p>
          </p:txBody>
        </p:sp>
        <p:sp>
          <p:nvSpPr>
            <p:cNvPr id="7174" name="Rectangle 5"/>
            <p:cNvSpPr>
              <a:spLocks noChangeArrowheads="1"/>
            </p:cNvSpPr>
            <p:nvPr/>
          </p:nvSpPr>
          <p:spPr bwMode="auto">
            <a:xfrm>
              <a:off x="1643" y="842"/>
              <a:ext cx="761"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Intentional</a:t>
              </a:r>
              <a:endParaRPr lang="en-US" sz="1400">
                <a:latin typeface="Arial" charset="0"/>
              </a:endParaRPr>
            </a:p>
          </p:txBody>
        </p:sp>
        <p:sp>
          <p:nvSpPr>
            <p:cNvPr id="7175" name="Rectangle 6"/>
            <p:cNvSpPr>
              <a:spLocks noChangeArrowheads="1"/>
            </p:cNvSpPr>
            <p:nvPr/>
          </p:nvSpPr>
          <p:spPr bwMode="auto">
            <a:xfrm>
              <a:off x="3612" y="842"/>
              <a:ext cx="926"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Unintentional</a:t>
              </a:r>
              <a:endParaRPr lang="en-US" sz="1400">
                <a:latin typeface="Arial" charset="0"/>
              </a:endParaRPr>
            </a:p>
          </p:txBody>
        </p:sp>
        <p:sp>
          <p:nvSpPr>
            <p:cNvPr id="7176" name="Rectangle 7"/>
            <p:cNvSpPr>
              <a:spLocks noChangeArrowheads="1"/>
            </p:cNvSpPr>
            <p:nvPr/>
          </p:nvSpPr>
          <p:spPr bwMode="auto">
            <a:xfrm>
              <a:off x="558" y="1485"/>
              <a:ext cx="886"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Documented</a:t>
              </a:r>
            </a:p>
          </p:txBody>
        </p:sp>
        <p:sp>
          <p:nvSpPr>
            <p:cNvPr id="7177" name="Rectangle 8"/>
            <p:cNvSpPr>
              <a:spLocks noChangeArrowheads="1"/>
            </p:cNvSpPr>
            <p:nvPr/>
          </p:nvSpPr>
          <p:spPr bwMode="auto">
            <a:xfrm>
              <a:off x="1643" y="1485"/>
              <a:ext cx="1036"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Undocumented</a:t>
              </a:r>
            </a:p>
          </p:txBody>
        </p:sp>
        <p:sp>
          <p:nvSpPr>
            <p:cNvPr id="7178" name="Rectangle 9"/>
            <p:cNvSpPr>
              <a:spLocks noChangeArrowheads="1"/>
            </p:cNvSpPr>
            <p:nvPr/>
          </p:nvSpPr>
          <p:spPr bwMode="auto">
            <a:xfrm>
              <a:off x="3016" y="1562"/>
              <a:ext cx="1209"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Potential for Harm</a:t>
              </a:r>
            </a:p>
          </p:txBody>
        </p:sp>
        <p:sp>
          <p:nvSpPr>
            <p:cNvPr id="7179" name="Rectangle 10"/>
            <p:cNvSpPr>
              <a:spLocks noChangeArrowheads="1"/>
            </p:cNvSpPr>
            <p:nvPr/>
          </p:nvSpPr>
          <p:spPr bwMode="auto">
            <a:xfrm>
              <a:off x="4447" y="1562"/>
              <a:ext cx="1407"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No Potential for Harm</a:t>
              </a:r>
              <a:endParaRPr lang="en-US" sz="1400">
                <a:latin typeface="Arial" charset="0"/>
              </a:endParaRPr>
            </a:p>
          </p:txBody>
        </p:sp>
        <p:sp>
          <p:nvSpPr>
            <p:cNvPr id="7180" name="Rectangle 11"/>
            <p:cNvSpPr>
              <a:spLocks noChangeArrowheads="1"/>
            </p:cNvSpPr>
            <p:nvPr/>
          </p:nvSpPr>
          <p:spPr bwMode="auto">
            <a:xfrm>
              <a:off x="2443" y="2234"/>
              <a:ext cx="902"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History Error</a:t>
              </a:r>
            </a:p>
          </p:txBody>
        </p:sp>
        <p:sp>
          <p:nvSpPr>
            <p:cNvPr id="7181" name="Rectangle 12"/>
            <p:cNvSpPr>
              <a:spLocks noChangeArrowheads="1"/>
            </p:cNvSpPr>
            <p:nvPr/>
          </p:nvSpPr>
          <p:spPr bwMode="auto">
            <a:xfrm>
              <a:off x="3752" y="2234"/>
              <a:ext cx="1318"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Reconciliation Error</a:t>
              </a:r>
            </a:p>
          </p:txBody>
        </p:sp>
        <p:sp>
          <p:nvSpPr>
            <p:cNvPr id="7182" name="Rectangle 13"/>
            <p:cNvSpPr>
              <a:spLocks noChangeArrowheads="1"/>
            </p:cNvSpPr>
            <p:nvPr/>
          </p:nvSpPr>
          <p:spPr bwMode="auto">
            <a:xfrm>
              <a:off x="1666" y="2954"/>
              <a:ext cx="770"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Admission</a:t>
              </a:r>
              <a:endParaRPr lang="en-US" sz="1400">
                <a:latin typeface="Arial" charset="0"/>
              </a:endParaRPr>
            </a:p>
          </p:txBody>
        </p:sp>
        <p:sp>
          <p:nvSpPr>
            <p:cNvPr id="7183" name="Rectangle 14"/>
            <p:cNvSpPr>
              <a:spLocks noChangeArrowheads="1"/>
            </p:cNvSpPr>
            <p:nvPr/>
          </p:nvSpPr>
          <p:spPr bwMode="auto">
            <a:xfrm>
              <a:off x="2629" y="2954"/>
              <a:ext cx="736"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Discharge</a:t>
              </a:r>
              <a:endParaRPr lang="en-US" sz="1400">
                <a:latin typeface="Arial" charset="0"/>
              </a:endParaRPr>
            </a:p>
          </p:txBody>
        </p:sp>
        <p:sp>
          <p:nvSpPr>
            <p:cNvPr id="7184" name="Rectangle 15"/>
            <p:cNvSpPr>
              <a:spLocks noChangeArrowheads="1"/>
            </p:cNvSpPr>
            <p:nvPr/>
          </p:nvSpPr>
          <p:spPr bwMode="auto">
            <a:xfrm>
              <a:off x="3615" y="2954"/>
              <a:ext cx="771"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Admission</a:t>
              </a:r>
              <a:endParaRPr lang="en-US" sz="1400">
                <a:latin typeface="Arial" charset="0"/>
              </a:endParaRPr>
            </a:p>
          </p:txBody>
        </p:sp>
        <p:sp>
          <p:nvSpPr>
            <p:cNvPr id="7185" name="Rectangle 16"/>
            <p:cNvSpPr>
              <a:spLocks noChangeArrowheads="1"/>
            </p:cNvSpPr>
            <p:nvPr/>
          </p:nvSpPr>
          <p:spPr bwMode="auto">
            <a:xfrm>
              <a:off x="4541" y="2954"/>
              <a:ext cx="736"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Discharge</a:t>
              </a:r>
              <a:endParaRPr lang="en-US" sz="1400">
                <a:latin typeface="Arial" charset="0"/>
              </a:endParaRPr>
            </a:p>
          </p:txBody>
        </p:sp>
        <p:sp>
          <p:nvSpPr>
            <p:cNvPr id="7186" name="Rectangle 17"/>
            <p:cNvSpPr>
              <a:spLocks noChangeArrowheads="1"/>
            </p:cNvSpPr>
            <p:nvPr/>
          </p:nvSpPr>
          <p:spPr bwMode="auto">
            <a:xfrm>
              <a:off x="214" y="3722"/>
              <a:ext cx="702"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Omission</a:t>
              </a:r>
            </a:p>
          </p:txBody>
        </p:sp>
        <p:sp>
          <p:nvSpPr>
            <p:cNvPr id="7187" name="Rectangle 18"/>
            <p:cNvSpPr>
              <a:spLocks noChangeArrowheads="1"/>
            </p:cNvSpPr>
            <p:nvPr/>
          </p:nvSpPr>
          <p:spPr bwMode="auto">
            <a:xfrm>
              <a:off x="1092" y="3722"/>
              <a:ext cx="442"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Dose</a:t>
              </a:r>
              <a:endParaRPr lang="en-US" sz="1400">
                <a:latin typeface="Arial" charset="0"/>
              </a:endParaRPr>
            </a:p>
          </p:txBody>
        </p:sp>
        <p:sp>
          <p:nvSpPr>
            <p:cNvPr id="7188" name="Rectangle 19"/>
            <p:cNvSpPr>
              <a:spLocks noChangeArrowheads="1"/>
            </p:cNvSpPr>
            <p:nvPr/>
          </p:nvSpPr>
          <p:spPr bwMode="auto">
            <a:xfrm>
              <a:off x="4795" y="3722"/>
              <a:ext cx="852" cy="224"/>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Formulation</a:t>
              </a:r>
              <a:endParaRPr lang="en-US" sz="1400">
                <a:latin typeface="Arial" charset="0"/>
              </a:endParaRPr>
            </a:p>
          </p:txBody>
        </p:sp>
        <p:sp>
          <p:nvSpPr>
            <p:cNvPr id="7189" name="Rectangle 20"/>
            <p:cNvSpPr>
              <a:spLocks noChangeArrowheads="1"/>
            </p:cNvSpPr>
            <p:nvPr/>
          </p:nvSpPr>
          <p:spPr bwMode="auto">
            <a:xfrm>
              <a:off x="3936" y="3726"/>
              <a:ext cx="816" cy="370"/>
            </a:xfrm>
            <a:prstGeom prst="rect">
              <a:avLst/>
            </a:prstGeom>
            <a:solidFill>
              <a:srgbClr val="DDDDDD"/>
            </a:solidFill>
            <a:ln w="19050">
              <a:solidFill>
                <a:schemeClr val="tx1"/>
              </a:solidFill>
              <a:miter lim="800000"/>
              <a:headEnd/>
              <a:tailEnd/>
            </a:ln>
          </p:spPr>
          <p:txBody>
            <a:bodyPr anchor="ctr">
              <a:spAutoFit/>
            </a:bodyPr>
            <a:lstStyle/>
            <a:p>
              <a:pPr algn="ctr" eaLnBrk="1" hangingPunct="1">
                <a:lnSpc>
                  <a:spcPct val="100000"/>
                </a:lnSpc>
                <a:spcBef>
                  <a:spcPct val="0"/>
                </a:spcBef>
                <a:buFontTx/>
                <a:buNone/>
              </a:pPr>
              <a:r>
                <a:rPr lang="en-US" sz="1400" b="1">
                  <a:latin typeface="Arial" charset="0"/>
                </a:rPr>
                <a:t>Additional Medication</a:t>
              </a:r>
            </a:p>
          </p:txBody>
        </p:sp>
        <p:sp>
          <p:nvSpPr>
            <p:cNvPr id="7190" name="Rectangle 21"/>
            <p:cNvSpPr>
              <a:spLocks noChangeArrowheads="1"/>
            </p:cNvSpPr>
            <p:nvPr/>
          </p:nvSpPr>
          <p:spPr bwMode="auto">
            <a:xfrm>
              <a:off x="3040" y="3723"/>
              <a:ext cx="857"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Substitution</a:t>
              </a:r>
              <a:endParaRPr lang="en-US" sz="1400">
                <a:latin typeface="Arial" charset="0"/>
              </a:endParaRPr>
            </a:p>
          </p:txBody>
        </p:sp>
        <p:sp>
          <p:nvSpPr>
            <p:cNvPr id="7191" name="Rectangle 22"/>
            <p:cNvSpPr>
              <a:spLocks noChangeArrowheads="1"/>
            </p:cNvSpPr>
            <p:nvPr/>
          </p:nvSpPr>
          <p:spPr bwMode="auto">
            <a:xfrm>
              <a:off x="2508" y="3723"/>
              <a:ext cx="489"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Route</a:t>
              </a:r>
              <a:endParaRPr lang="en-US" sz="1400">
                <a:latin typeface="Arial" charset="0"/>
              </a:endParaRPr>
            </a:p>
          </p:txBody>
        </p:sp>
        <p:sp>
          <p:nvSpPr>
            <p:cNvPr id="7192" name="Rectangle 23"/>
            <p:cNvSpPr>
              <a:spLocks noChangeArrowheads="1"/>
            </p:cNvSpPr>
            <p:nvPr/>
          </p:nvSpPr>
          <p:spPr bwMode="auto">
            <a:xfrm>
              <a:off x="1687" y="3723"/>
              <a:ext cx="763"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Frequency</a:t>
              </a:r>
              <a:endParaRPr lang="en-US" sz="1400">
                <a:latin typeface="Arial" charset="0"/>
              </a:endParaRPr>
            </a:p>
          </p:txBody>
        </p:sp>
        <p:sp>
          <p:nvSpPr>
            <p:cNvPr id="7193" name="Rectangle 24"/>
            <p:cNvSpPr>
              <a:spLocks noChangeArrowheads="1"/>
            </p:cNvSpPr>
            <p:nvPr/>
          </p:nvSpPr>
          <p:spPr bwMode="auto">
            <a:xfrm>
              <a:off x="5707" y="3723"/>
              <a:ext cx="469" cy="223"/>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lnSpc>
                  <a:spcPct val="100000"/>
                </a:lnSpc>
                <a:spcBef>
                  <a:spcPct val="0"/>
                </a:spcBef>
                <a:buFontTx/>
                <a:buNone/>
              </a:pPr>
              <a:r>
                <a:rPr lang="en-US" sz="1400" b="1">
                  <a:latin typeface="Arial" charset="0"/>
                </a:rPr>
                <a:t>Other</a:t>
              </a:r>
              <a:endParaRPr lang="en-US" sz="1400">
                <a:latin typeface="Arial" charset="0"/>
              </a:endParaRPr>
            </a:p>
          </p:txBody>
        </p:sp>
        <p:cxnSp>
          <p:nvCxnSpPr>
            <p:cNvPr id="7194" name="AutoShape 25"/>
            <p:cNvCxnSpPr>
              <a:cxnSpLocks noChangeShapeType="1"/>
              <a:stCxn id="7182" idx="2"/>
              <a:endCxn id="7186" idx="0"/>
            </p:cNvCxnSpPr>
            <p:nvPr/>
          </p:nvCxnSpPr>
          <p:spPr bwMode="auto">
            <a:xfrm rot="5400000">
              <a:off x="1032" y="2707"/>
              <a:ext cx="552" cy="1486"/>
            </a:xfrm>
            <a:prstGeom prst="bentConnector3">
              <a:avLst>
                <a:gd name="adj1" fmla="val 50000"/>
              </a:avLst>
            </a:prstGeom>
            <a:noFill/>
            <a:ln w="19050">
              <a:solidFill>
                <a:schemeClr val="tx1"/>
              </a:solidFill>
              <a:miter lim="800000"/>
              <a:headEnd/>
              <a:tailEnd type="triangle" w="med" len="med"/>
            </a:ln>
          </p:spPr>
        </p:cxnSp>
        <p:cxnSp>
          <p:nvCxnSpPr>
            <p:cNvPr id="7195" name="AutoShape 26"/>
            <p:cNvCxnSpPr>
              <a:cxnSpLocks noChangeShapeType="1"/>
              <a:stCxn id="7182" idx="2"/>
              <a:endCxn id="7187" idx="0"/>
            </p:cNvCxnSpPr>
            <p:nvPr/>
          </p:nvCxnSpPr>
          <p:spPr bwMode="auto">
            <a:xfrm rot="5400000">
              <a:off x="1406" y="3081"/>
              <a:ext cx="552" cy="738"/>
            </a:xfrm>
            <a:prstGeom prst="bentConnector3">
              <a:avLst>
                <a:gd name="adj1" fmla="val 50000"/>
              </a:avLst>
            </a:prstGeom>
            <a:noFill/>
            <a:ln w="19050">
              <a:solidFill>
                <a:schemeClr val="tx1"/>
              </a:solidFill>
              <a:miter lim="800000"/>
              <a:headEnd/>
              <a:tailEnd type="triangle" w="med" len="med"/>
            </a:ln>
          </p:spPr>
        </p:cxnSp>
        <p:cxnSp>
          <p:nvCxnSpPr>
            <p:cNvPr id="7196" name="AutoShape 27"/>
            <p:cNvCxnSpPr>
              <a:cxnSpLocks noChangeShapeType="1"/>
              <a:stCxn id="7182" idx="2"/>
              <a:endCxn id="7192" idx="0"/>
            </p:cNvCxnSpPr>
            <p:nvPr/>
          </p:nvCxnSpPr>
          <p:spPr bwMode="auto">
            <a:xfrm rot="16200000" flipH="1">
              <a:off x="1784" y="3441"/>
              <a:ext cx="552" cy="17"/>
            </a:xfrm>
            <a:prstGeom prst="bentConnector3">
              <a:avLst>
                <a:gd name="adj1" fmla="val 50000"/>
              </a:avLst>
            </a:prstGeom>
            <a:noFill/>
            <a:ln w="19050">
              <a:solidFill>
                <a:schemeClr val="tx1"/>
              </a:solidFill>
              <a:miter lim="800000"/>
              <a:headEnd/>
              <a:tailEnd type="triangle" w="med" len="med"/>
            </a:ln>
          </p:spPr>
        </p:cxnSp>
        <p:cxnSp>
          <p:nvCxnSpPr>
            <p:cNvPr id="7197" name="AutoShape 28"/>
            <p:cNvCxnSpPr>
              <a:cxnSpLocks noChangeShapeType="1"/>
              <a:stCxn id="7183" idx="2"/>
              <a:endCxn id="7188" idx="0"/>
            </p:cNvCxnSpPr>
            <p:nvPr/>
          </p:nvCxnSpPr>
          <p:spPr bwMode="auto">
            <a:xfrm rot="16200000" flipH="1">
              <a:off x="3834" y="2337"/>
              <a:ext cx="552" cy="2225"/>
            </a:xfrm>
            <a:prstGeom prst="bentConnector3">
              <a:avLst>
                <a:gd name="adj1" fmla="val 50000"/>
              </a:avLst>
            </a:prstGeom>
            <a:noFill/>
            <a:ln w="19050">
              <a:solidFill>
                <a:schemeClr val="tx1"/>
              </a:solidFill>
              <a:miter lim="800000"/>
              <a:headEnd/>
              <a:tailEnd type="triangle" w="med" len="med"/>
            </a:ln>
          </p:spPr>
        </p:cxnSp>
        <p:cxnSp>
          <p:nvCxnSpPr>
            <p:cNvPr id="7198" name="AutoShape 29"/>
            <p:cNvCxnSpPr>
              <a:cxnSpLocks noChangeShapeType="1"/>
              <a:stCxn id="7184" idx="2"/>
              <a:endCxn id="7187" idx="0"/>
            </p:cNvCxnSpPr>
            <p:nvPr/>
          </p:nvCxnSpPr>
          <p:spPr bwMode="auto">
            <a:xfrm rot="5400000">
              <a:off x="2381" y="2106"/>
              <a:ext cx="552" cy="2688"/>
            </a:xfrm>
            <a:prstGeom prst="bentConnector3">
              <a:avLst>
                <a:gd name="adj1" fmla="val 50000"/>
              </a:avLst>
            </a:prstGeom>
            <a:noFill/>
            <a:ln w="19050">
              <a:solidFill>
                <a:schemeClr val="tx1"/>
              </a:solidFill>
              <a:miter lim="800000"/>
              <a:headEnd/>
              <a:tailEnd type="triangle" w="med" len="med"/>
            </a:ln>
          </p:spPr>
        </p:cxnSp>
        <p:cxnSp>
          <p:nvCxnSpPr>
            <p:cNvPr id="7199" name="AutoShape 30"/>
            <p:cNvCxnSpPr>
              <a:cxnSpLocks noChangeShapeType="1"/>
              <a:stCxn id="7184" idx="2"/>
              <a:endCxn id="7190" idx="0"/>
            </p:cNvCxnSpPr>
            <p:nvPr/>
          </p:nvCxnSpPr>
          <p:spPr bwMode="auto">
            <a:xfrm rot="5400000">
              <a:off x="3459" y="3184"/>
              <a:ext cx="552" cy="532"/>
            </a:xfrm>
            <a:prstGeom prst="bentConnector3">
              <a:avLst>
                <a:gd name="adj1" fmla="val 50000"/>
              </a:avLst>
            </a:prstGeom>
            <a:noFill/>
            <a:ln w="19050">
              <a:solidFill>
                <a:schemeClr val="tx1"/>
              </a:solidFill>
              <a:miter lim="800000"/>
              <a:headEnd/>
              <a:tailEnd type="triangle" w="med" len="med"/>
            </a:ln>
          </p:spPr>
        </p:cxnSp>
        <p:cxnSp>
          <p:nvCxnSpPr>
            <p:cNvPr id="7200" name="AutoShape 31"/>
            <p:cNvCxnSpPr>
              <a:cxnSpLocks noChangeShapeType="1"/>
              <a:stCxn id="7184" idx="2"/>
              <a:endCxn id="7191" idx="0"/>
            </p:cNvCxnSpPr>
            <p:nvPr/>
          </p:nvCxnSpPr>
          <p:spPr bwMode="auto">
            <a:xfrm rot="5400000">
              <a:off x="3101" y="2825"/>
              <a:ext cx="552" cy="1249"/>
            </a:xfrm>
            <a:prstGeom prst="bentConnector3">
              <a:avLst>
                <a:gd name="adj1" fmla="val 50000"/>
              </a:avLst>
            </a:prstGeom>
            <a:noFill/>
            <a:ln w="19050">
              <a:solidFill>
                <a:schemeClr val="tx1"/>
              </a:solidFill>
              <a:miter lim="800000"/>
              <a:headEnd/>
              <a:tailEnd type="triangle" w="med" len="med"/>
            </a:ln>
          </p:spPr>
        </p:cxnSp>
        <p:cxnSp>
          <p:nvCxnSpPr>
            <p:cNvPr id="7201" name="AutoShape 32"/>
            <p:cNvCxnSpPr>
              <a:cxnSpLocks noChangeShapeType="1"/>
              <a:stCxn id="7185" idx="2"/>
              <a:endCxn id="7193" idx="0"/>
            </p:cNvCxnSpPr>
            <p:nvPr/>
          </p:nvCxnSpPr>
          <p:spPr bwMode="auto">
            <a:xfrm rot="16200000" flipH="1">
              <a:off x="5149" y="2934"/>
              <a:ext cx="552" cy="1032"/>
            </a:xfrm>
            <a:prstGeom prst="bentConnector3">
              <a:avLst>
                <a:gd name="adj1" fmla="val 50000"/>
              </a:avLst>
            </a:prstGeom>
            <a:noFill/>
            <a:ln w="19050">
              <a:solidFill>
                <a:schemeClr val="tx1"/>
              </a:solidFill>
              <a:miter lim="800000"/>
              <a:headEnd/>
              <a:tailEnd type="triangle" w="med" len="med"/>
            </a:ln>
          </p:spPr>
        </p:cxnSp>
        <p:cxnSp>
          <p:nvCxnSpPr>
            <p:cNvPr id="7202" name="AutoShape 33"/>
            <p:cNvCxnSpPr>
              <a:cxnSpLocks noChangeShapeType="1"/>
              <a:stCxn id="7173" idx="2"/>
              <a:endCxn id="7174" idx="0"/>
            </p:cNvCxnSpPr>
            <p:nvPr/>
          </p:nvCxnSpPr>
          <p:spPr bwMode="auto">
            <a:xfrm flipH="1">
              <a:off x="2024" y="438"/>
              <a:ext cx="1127" cy="408"/>
            </a:xfrm>
            <a:prstGeom prst="straightConnector1">
              <a:avLst/>
            </a:prstGeom>
            <a:noFill/>
            <a:ln w="19050">
              <a:solidFill>
                <a:schemeClr val="tx1"/>
              </a:solidFill>
              <a:round/>
              <a:headEnd/>
              <a:tailEnd type="triangle" w="med" len="med"/>
            </a:ln>
          </p:spPr>
        </p:cxnSp>
        <p:cxnSp>
          <p:nvCxnSpPr>
            <p:cNvPr id="7203" name="AutoShape 34"/>
            <p:cNvCxnSpPr>
              <a:cxnSpLocks noChangeShapeType="1"/>
              <a:stCxn id="7173" idx="2"/>
              <a:endCxn id="7175" idx="0"/>
            </p:cNvCxnSpPr>
            <p:nvPr/>
          </p:nvCxnSpPr>
          <p:spPr bwMode="auto">
            <a:xfrm>
              <a:off x="3151" y="438"/>
              <a:ext cx="924" cy="408"/>
            </a:xfrm>
            <a:prstGeom prst="straightConnector1">
              <a:avLst/>
            </a:prstGeom>
            <a:noFill/>
            <a:ln w="19050">
              <a:solidFill>
                <a:schemeClr val="tx1"/>
              </a:solidFill>
              <a:round/>
              <a:headEnd/>
              <a:tailEnd type="triangle" w="med" len="med"/>
            </a:ln>
          </p:spPr>
        </p:cxnSp>
        <p:cxnSp>
          <p:nvCxnSpPr>
            <p:cNvPr id="7204" name="AutoShape 35"/>
            <p:cNvCxnSpPr>
              <a:cxnSpLocks noChangeShapeType="1"/>
              <a:stCxn id="7174" idx="2"/>
              <a:endCxn id="7176" idx="0"/>
            </p:cNvCxnSpPr>
            <p:nvPr/>
          </p:nvCxnSpPr>
          <p:spPr bwMode="auto">
            <a:xfrm flipH="1">
              <a:off x="1000" y="1062"/>
              <a:ext cx="1024" cy="427"/>
            </a:xfrm>
            <a:prstGeom prst="straightConnector1">
              <a:avLst/>
            </a:prstGeom>
            <a:noFill/>
            <a:ln w="19050">
              <a:solidFill>
                <a:schemeClr val="tx1"/>
              </a:solidFill>
              <a:round/>
              <a:headEnd/>
              <a:tailEnd type="triangle" w="med" len="med"/>
            </a:ln>
          </p:spPr>
        </p:cxnSp>
        <p:cxnSp>
          <p:nvCxnSpPr>
            <p:cNvPr id="7205" name="AutoShape 36"/>
            <p:cNvCxnSpPr>
              <a:cxnSpLocks noChangeShapeType="1"/>
              <a:stCxn id="7174" idx="2"/>
              <a:endCxn id="7177" idx="0"/>
            </p:cNvCxnSpPr>
            <p:nvPr/>
          </p:nvCxnSpPr>
          <p:spPr bwMode="auto">
            <a:xfrm>
              <a:off x="2024" y="1062"/>
              <a:ext cx="136" cy="427"/>
            </a:xfrm>
            <a:prstGeom prst="straightConnector1">
              <a:avLst/>
            </a:prstGeom>
            <a:noFill/>
            <a:ln w="19050">
              <a:solidFill>
                <a:schemeClr val="tx1"/>
              </a:solidFill>
              <a:round/>
              <a:headEnd/>
              <a:tailEnd type="triangle" w="med" len="med"/>
            </a:ln>
          </p:spPr>
        </p:cxnSp>
        <p:cxnSp>
          <p:nvCxnSpPr>
            <p:cNvPr id="7206" name="AutoShape 37"/>
            <p:cNvCxnSpPr>
              <a:cxnSpLocks noChangeShapeType="1"/>
              <a:stCxn id="7175" idx="2"/>
              <a:endCxn id="7178" idx="0"/>
            </p:cNvCxnSpPr>
            <p:nvPr/>
          </p:nvCxnSpPr>
          <p:spPr bwMode="auto">
            <a:xfrm flipH="1">
              <a:off x="3620" y="1062"/>
              <a:ext cx="455" cy="504"/>
            </a:xfrm>
            <a:prstGeom prst="straightConnector1">
              <a:avLst/>
            </a:prstGeom>
            <a:noFill/>
            <a:ln w="19050">
              <a:solidFill>
                <a:schemeClr val="tx1"/>
              </a:solidFill>
              <a:round/>
              <a:headEnd/>
              <a:tailEnd type="triangle" w="med" len="med"/>
            </a:ln>
          </p:spPr>
        </p:cxnSp>
        <p:cxnSp>
          <p:nvCxnSpPr>
            <p:cNvPr id="7207" name="AutoShape 38"/>
            <p:cNvCxnSpPr>
              <a:cxnSpLocks noChangeShapeType="1"/>
              <a:stCxn id="7175" idx="2"/>
              <a:endCxn id="7179" idx="0"/>
            </p:cNvCxnSpPr>
            <p:nvPr/>
          </p:nvCxnSpPr>
          <p:spPr bwMode="auto">
            <a:xfrm>
              <a:off x="4075" y="1062"/>
              <a:ext cx="1076" cy="504"/>
            </a:xfrm>
            <a:prstGeom prst="straightConnector1">
              <a:avLst/>
            </a:prstGeom>
            <a:noFill/>
            <a:ln w="19050">
              <a:solidFill>
                <a:schemeClr val="tx1"/>
              </a:solidFill>
              <a:round/>
              <a:headEnd/>
              <a:tailEnd type="triangle" w="med" len="med"/>
            </a:ln>
          </p:spPr>
        </p:cxnSp>
        <p:cxnSp>
          <p:nvCxnSpPr>
            <p:cNvPr id="7208" name="AutoShape 39"/>
            <p:cNvCxnSpPr>
              <a:cxnSpLocks noChangeShapeType="1"/>
              <a:stCxn id="7178" idx="2"/>
              <a:endCxn id="7180" idx="0"/>
            </p:cNvCxnSpPr>
            <p:nvPr/>
          </p:nvCxnSpPr>
          <p:spPr bwMode="auto">
            <a:xfrm flipH="1">
              <a:off x="2894" y="1782"/>
              <a:ext cx="726" cy="456"/>
            </a:xfrm>
            <a:prstGeom prst="straightConnector1">
              <a:avLst/>
            </a:prstGeom>
            <a:noFill/>
            <a:ln w="19050">
              <a:solidFill>
                <a:schemeClr val="tx1"/>
              </a:solidFill>
              <a:round/>
              <a:headEnd/>
              <a:tailEnd type="triangle" w="med" len="med"/>
            </a:ln>
          </p:spPr>
        </p:cxnSp>
        <p:cxnSp>
          <p:nvCxnSpPr>
            <p:cNvPr id="7209" name="AutoShape 40"/>
            <p:cNvCxnSpPr>
              <a:cxnSpLocks noChangeShapeType="1"/>
              <a:stCxn id="7178" idx="2"/>
              <a:endCxn id="7181" idx="0"/>
            </p:cNvCxnSpPr>
            <p:nvPr/>
          </p:nvCxnSpPr>
          <p:spPr bwMode="auto">
            <a:xfrm>
              <a:off x="3620" y="1782"/>
              <a:ext cx="791" cy="456"/>
            </a:xfrm>
            <a:prstGeom prst="straightConnector1">
              <a:avLst/>
            </a:prstGeom>
            <a:noFill/>
            <a:ln w="19050">
              <a:solidFill>
                <a:schemeClr val="tx1"/>
              </a:solidFill>
              <a:round/>
              <a:headEnd/>
              <a:tailEnd type="triangle" w="med" len="med"/>
            </a:ln>
          </p:spPr>
        </p:cxnSp>
        <p:cxnSp>
          <p:nvCxnSpPr>
            <p:cNvPr id="7210" name="AutoShape 41"/>
            <p:cNvCxnSpPr>
              <a:cxnSpLocks noChangeShapeType="1"/>
              <a:stCxn id="7180" idx="2"/>
              <a:endCxn id="7182" idx="0"/>
            </p:cNvCxnSpPr>
            <p:nvPr/>
          </p:nvCxnSpPr>
          <p:spPr bwMode="auto">
            <a:xfrm flipH="1">
              <a:off x="2051" y="2454"/>
              <a:ext cx="843" cy="504"/>
            </a:xfrm>
            <a:prstGeom prst="straightConnector1">
              <a:avLst/>
            </a:prstGeom>
            <a:noFill/>
            <a:ln w="19050">
              <a:solidFill>
                <a:schemeClr val="tx1"/>
              </a:solidFill>
              <a:round/>
              <a:headEnd/>
              <a:tailEnd type="triangle" w="med" len="med"/>
            </a:ln>
          </p:spPr>
        </p:cxnSp>
        <p:cxnSp>
          <p:nvCxnSpPr>
            <p:cNvPr id="7211" name="AutoShape 42"/>
            <p:cNvCxnSpPr>
              <a:cxnSpLocks noChangeShapeType="1"/>
              <a:stCxn id="7180" idx="2"/>
              <a:endCxn id="7183" idx="0"/>
            </p:cNvCxnSpPr>
            <p:nvPr/>
          </p:nvCxnSpPr>
          <p:spPr bwMode="auto">
            <a:xfrm>
              <a:off x="2894" y="2454"/>
              <a:ext cx="103" cy="504"/>
            </a:xfrm>
            <a:prstGeom prst="straightConnector1">
              <a:avLst/>
            </a:prstGeom>
            <a:noFill/>
            <a:ln w="19050">
              <a:solidFill>
                <a:schemeClr val="tx1"/>
              </a:solidFill>
              <a:round/>
              <a:headEnd/>
              <a:tailEnd type="triangle" w="med" len="med"/>
            </a:ln>
          </p:spPr>
        </p:cxnSp>
        <p:cxnSp>
          <p:nvCxnSpPr>
            <p:cNvPr id="7212" name="AutoShape 43"/>
            <p:cNvCxnSpPr>
              <a:cxnSpLocks noChangeShapeType="1"/>
              <a:stCxn id="7181" idx="2"/>
              <a:endCxn id="7184" idx="0"/>
            </p:cNvCxnSpPr>
            <p:nvPr/>
          </p:nvCxnSpPr>
          <p:spPr bwMode="auto">
            <a:xfrm flipH="1">
              <a:off x="4001" y="2454"/>
              <a:ext cx="410" cy="504"/>
            </a:xfrm>
            <a:prstGeom prst="straightConnector1">
              <a:avLst/>
            </a:prstGeom>
            <a:noFill/>
            <a:ln w="19050">
              <a:solidFill>
                <a:schemeClr val="tx1"/>
              </a:solidFill>
              <a:round/>
              <a:headEnd/>
              <a:tailEnd type="triangle" w="med" len="med"/>
            </a:ln>
          </p:spPr>
        </p:cxnSp>
        <p:cxnSp>
          <p:nvCxnSpPr>
            <p:cNvPr id="7213" name="AutoShape 44"/>
            <p:cNvCxnSpPr>
              <a:cxnSpLocks noChangeShapeType="1"/>
              <a:stCxn id="7181" idx="2"/>
              <a:endCxn id="7185" idx="0"/>
            </p:cNvCxnSpPr>
            <p:nvPr/>
          </p:nvCxnSpPr>
          <p:spPr bwMode="auto">
            <a:xfrm>
              <a:off x="4411" y="2454"/>
              <a:ext cx="498" cy="504"/>
            </a:xfrm>
            <a:prstGeom prst="straightConnector1">
              <a:avLst/>
            </a:prstGeom>
            <a:noFill/>
            <a:ln w="19050">
              <a:solidFill>
                <a:schemeClr val="tx1"/>
              </a:solidFill>
              <a:round/>
              <a:headEnd/>
              <a:tailEnd type="triangle" w="med" len="med"/>
            </a:ln>
          </p:spPr>
        </p:cxnSp>
        <p:cxnSp>
          <p:nvCxnSpPr>
            <p:cNvPr id="7214" name="AutoShape 45"/>
            <p:cNvCxnSpPr>
              <a:cxnSpLocks noChangeShapeType="1"/>
              <a:stCxn id="7184" idx="2"/>
              <a:endCxn id="7189" idx="0"/>
            </p:cNvCxnSpPr>
            <p:nvPr/>
          </p:nvCxnSpPr>
          <p:spPr bwMode="auto">
            <a:xfrm rot="16200000" flipH="1">
              <a:off x="3892" y="3283"/>
              <a:ext cx="562" cy="343"/>
            </a:xfrm>
            <a:prstGeom prst="bentConnector3">
              <a:avLst>
                <a:gd name="adj1" fmla="val 50000"/>
              </a:avLst>
            </a:prstGeom>
            <a:noFill/>
            <a:ln w="19050">
              <a:solidFill>
                <a:schemeClr val="tx1"/>
              </a:solidFill>
              <a:miter lim="800000"/>
              <a:headEnd/>
              <a:tailEnd type="triangle" w="med" len="med"/>
            </a:ln>
          </p:spPr>
        </p:cxnSp>
      </p:grpSp>
      <p:sp>
        <p:nvSpPr>
          <p:cNvPr id="4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4"/>
          <p:cNvSpPr>
            <a:spLocks/>
          </p:cNvSpPr>
          <p:nvPr/>
        </p:nvSpPr>
        <p:spPr bwMode="auto">
          <a:xfrm>
            <a:off x="4578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History </a:t>
            </a:r>
            <a:r>
              <a:rPr lang="en-US" b="1" dirty="0">
                <a:solidFill>
                  <a:schemeClr val="tx1"/>
                </a:solidFill>
                <a:latin typeface="Helvetica" pitchFamily="-84" charset="0"/>
              </a:rPr>
              <a:t>of Present Illness</a:t>
            </a:r>
          </a:p>
        </p:txBody>
      </p:sp>
      <p:sp>
        <p:nvSpPr>
          <p:cNvPr id="12290" name="Content Placeholder 2"/>
          <p:cNvSpPr>
            <a:spLocks noGrp="1"/>
          </p:cNvSpPr>
          <p:nvPr>
            <p:ph idx="1"/>
          </p:nvPr>
        </p:nvSpPr>
        <p:spPr>
          <a:xfrm>
            <a:off x="228600" y="990600"/>
            <a:ext cx="8915400" cy="2362200"/>
          </a:xfrm>
        </p:spPr>
        <p:txBody>
          <a:bodyPr/>
          <a:lstStyle/>
          <a:p>
            <a:pPr marL="0" indent="0" eaLnBrk="1" hangingPunct="1">
              <a:spcBef>
                <a:spcPct val="0"/>
              </a:spcBef>
            </a:pPr>
            <a:r>
              <a:rPr lang="en-US" dirty="0" smtClean="0">
                <a:solidFill>
                  <a:schemeClr val="bg1"/>
                </a:solidFill>
                <a:latin typeface="Times New Roman" pitchFamily="18" charset="0"/>
              </a:rPr>
              <a:t> </a:t>
            </a:r>
            <a:r>
              <a:rPr lang="en-US" dirty="0" smtClean="0">
                <a:latin typeface="+mj-lt"/>
              </a:rPr>
              <a:t>60 year old female with non-ischemic cardiomyopathy and progressive biventricular heart failure is admitted for management of acute-on-chronic systolic heart failure and possible heart transplant</a:t>
            </a:r>
          </a:p>
          <a:p>
            <a:pPr marL="0" indent="0" eaLnBrk="1" hangingPunct="1">
              <a:spcBef>
                <a:spcPct val="0"/>
              </a:spcBef>
            </a:pPr>
            <a:endParaRPr lang="en-US" dirty="0">
              <a:latin typeface="+mj-lt"/>
            </a:endParaRPr>
          </a:p>
          <a:p>
            <a:pPr marL="0" indent="0" eaLnBrk="1" hangingPunct="1">
              <a:spcBef>
                <a:spcPct val="0"/>
              </a:spcBef>
            </a:pPr>
            <a:r>
              <a:rPr lang="en-US" dirty="0" smtClean="0">
                <a:latin typeface="+mj-lt"/>
              </a:rPr>
              <a:t>Scheduled admission to CHF service</a:t>
            </a:r>
          </a:p>
          <a:p>
            <a:pPr marL="400050" lvl="1" indent="0" eaLnBrk="1" hangingPunct="1">
              <a:spcBef>
                <a:spcPct val="0"/>
              </a:spcBef>
            </a:pPr>
            <a:r>
              <a:rPr lang="en-US" dirty="0" smtClean="0">
                <a:latin typeface="+mj-lt"/>
              </a:rPr>
              <a:t>Overflow to general cardiology service</a:t>
            </a:r>
          </a:p>
          <a:p>
            <a:pPr marL="400050" lvl="1" indent="0" eaLnBrk="1" hangingPunct="1">
              <a:spcBef>
                <a:spcPct val="0"/>
              </a:spcBef>
            </a:pPr>
            <a:r>
              <a:rPr lang="en-US" dirty="0" smtClean="0">
                <a:latin typeface="+mj-lt"/>
              </a:rPr>
              <a:t>Late admission to a busy long-call team</a:t>
            </a:r>
          </a:p>
          <a:p>
            <a:pPr marL="0" indent="0" eaLnBrk="1" hangingPunct="1">
              <a:spcBef>
                <a:spcPct val="0"/>
              </a:spcBef>
            </a:pPr>
            <a:endParaRPr lang="en-US" dirty="0" smtClean="0">
              <a:solidFill>
                <a:schemeClr val="bg1"/>
              </a:solidFill>
              <a:latin typeface="+mj-lt"/>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DF757BDD-59DE-4A4F-8C71-A0B61B4E6F1C}" type="slidenum">
              <a:rPr lang="en-US" altLang="en-US" smtClean="0"/>
              <a:pPr/>
              <a:t>20</a:t>
            </a:fld>
            <a:endParaRPr lang="en-US" altLang="en-US" sz="1400" smtClean="0"/>
          </a:p>
        </p:txBody>
      </p:sp>
      <p:sp>
        <p:nvSpPr>
          <p:cNvPr id="8195" name="Rectangle 2"/>
          <p:cNvSpPr>
            <a:spLocks noGrp="1" noChangeArrowheads="1"/>
          </p:cNvSpPr>
          <p:nvPr>
            <p:ph type="title"/>
          </p:nvPr>
        </p:nvSpPr>
        <p:spPr>
          <a:xfrm>
            <a:off x="1447800" y="152400"/>
            <a:ext cx="7696200" cy="533400"/>
          </a:xfrm>
        </p:spPr>
        <p:txBody>
          <a:bodyPr/>
          <a:lstStyle/>
          <a:p>
            <a:r>
              <a:rPr lang="en-US" altLang="en-US" sz="2400" dirty="0" smtClean="0"/>
              <a:t>Medication Reconciliation Errors in the </a:t>
            </a:r>
            <a:br>
              <a:rPr lang="en-US" altLang="en-US" sz="2400" dirty="0" smtClean="0"/>
            </a:br>
            <a:r>
              <a:rPr lang="en-US" altLang="en-US" sz="2400" dirty="0" smtClean="0"/>
              <a:t>Control Group of Partners RCT</a:t>
            </a:r>
          </a:p>
        </p:txBody>
      </p:sp>
      <p:grpSp>
        <p:nvGrpSpPr>
          <p:cNvPr id="2" name="Group 3"/>
          <p:cNvGrpSpPr>
            <a:grpSpLocks/>
          </p:cNvGrpSpPr>
          <p:nvPr/>
        </p:nvGrpSpPr>
        <p:grpSpPr bwMode="auto">
          <a:xfrm>
            <a:off x="457200" y="838200"/>
            <a:ext cx="8059737" cy="5830888"/>
            <a:chOff x="197" y="155"/>
            <a:chExt cx="6006" cy="4004"/>
          </a:xfrm>
        </p:grpSpPr>
        <p:sp>
          <p:nvSpPr>
            <p:cNvPr id="8197" name="Rectangle 4"/>
            <p:cNvSpPr>
              <a:spLocks noChangeArrowheads="1"/>
            </p:cNvSpPr>
            <p:nvPr/>
          </p:nvSpPr>
          <p:spPr bwMode="auto">
            <a:xfrm>
              <a:off x="2645" y="155"/>
              <a:ext cx="1013" cy="350"/>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dirty="0">
                  <a:latin typeface="Arial" charset="0"/>
                </a:rPr>
                <a:t>Discrepancies</a:t>
              </a:r>
            </a:p>
            <a:p>
              <a:pPr algn="ctr" eaLnBrk="1" hangingPunct="1"/>
              <a:r>
                <a:rPr lang="en-US" altLang="en-US" sz="1400" dirty="0">
                  <a:latin typeface="Arial" charset="0"/>
                </a:rPr>
                <a:t>N = 2066</a:t>
              </a:r>
            </a:p>
          </p:txBody>
        </p:sp>
        <p:sp>
          <p:nvSpPr>
            <p:cNvPr id="8198" name="Rectangle 5"/>
            <p:cNvSpPr>
              <a:spLocks noChangeArrowheads="1"/>
            </p:cNvSpPr>
            <p:nvPr/>
          </p:nvSpPr>
          <p:spPr bwMode="auto">
            <a:xfrm>
              <a:off x="1620" y="779"/>
              <a:ext cx="807"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Intentional</a:t>
              </a:r>
            </a:p>
            <a:p>
              <a:pPr algn="ctr" eaLnBrk="1" hangingPunct="1"/>
              <a:r>
                <a:rPr lang="en-US" altLang="en-US" sz="1400">
                  <a:latin typeface="Arial" charset="0"/>
                </a:rPr>
                <a:t>1127 (55%)</a:t>
              </a:r>
            </a:p>
          </p:txBody>
        </p:sp>
        <p:sp>
          <p:nvSpPr>
            <p:cNvPr id="8199" name="Rectangle 6"/>
            <p:cNvSpPr>
              <a:spLocks noChangeArrowheads="1"/>
            </p:cNvSpPr>
            <p:nvPr/>
          </p:nvSpPr>
          <p:spPr bwMode="auto">
            <a:xfrm>
              <a:off x="3595" y="779"/>
              <a:ext cx="961"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Unintentional</a:t>
              </a:r>
            </a:p>
            <a:p>
              <a:pPr algn="ctr" eaLnBrk="1" hangingPunct="1"/>
              <a:r>
                <a:rPr lang="en-US" altLang="en-US" sz="1400">
                  <a:latin typeface="Arial" charset="0"/>
                </a:rPr>
                <a:t>939 (45%)</a:t>
              </a:r>
            </a:p>
          </p:txBody>
        </p:sp>
        <p:sp>
          <p:nvSpPr>
            <p:cNvPr id="8200" name="Rectangle 7"/>
            <p:cNvSpPr>
              <a:spLocks noChangeArrowheads="1"/>
            </p:cNvSpPr>
            <p:nvPr/>
          </p:nvSpPr>
          <p:spPr bwMode="auto">
            <a:xfrm>
              <a:off x="540" y="1492"/>
              <a:ext cx="920" cy="212"/>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Documented</a:t>
              </a:r>
            </a:p>
          </p:txBody>
        </p:sp>
        <p:sp>
          <p:nvSpPr>
            <p:cNvPr id="8201" name="Rectangle 8"/>
            <p:cNvSpPr>
              <a:spLocks noChangeArrowheads="1"/>
            </p:cNvSpPr>
            <p:nvPr/>
          </p:nvSpPr>
          <p:spPr bwMode="auto">
            <a:xfrm>
              <a:off x="1622" y="1492"/>
              <a:ext cx="1076" cy="212"/>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Undocumented</a:t>
              </a:r>
            </a:p>
          </p:txBody>
        </p:sp>
        <p:sp>
          <p:nvSpPr>
            <p:cNvPr id="8202" name="Rectangle 9"/>
            <p:cNvSpPr>
              <a:spLocks noChangeArrowheads="1"/>
            </p:cNvSpPr>
            <p:nvPr/>
          </p:nvSpPr>
          <p:spPr bwMode="auto">
            <a:xfrm>
              <a:off x="2992" y="1499"/>
              <a:ext cx="1255"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Potential for Harm</a:t>
              </a:r>
            </a:p>
            <a:p>
              <a:pPr algn="ctr" eaLnBrk="1" hangingPunct="1"/>
              <a:r>
                <a:rPr lang="en-US" altLang="en-US" sz="1400">
                  <a:latin typeface="Arial" charset="0"/>
                </a:rPr>
                <a:t>257 (27%)</a:t>
              </a:r>
            </a:p>
          </p:txBody>
        </p:sp>
        <p:sp>
          <p:nvSpPr>
            <p:cNvPr id="8203" name="Rectangle 10"/>
            <p:cNvSpPr>
              <a:spLocks noChangeArrowheads="1"/>
            </p:cNvSpPr>
            <p:nvPr/>
          </p:nvSpPr>
          <p:spPr bwMode="auto">
            <a:xfrm>
              <a:off x="4421" y="1499"/>
              <a:ext cx="1461"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No Potential for Harm</a:t>
              </a:r>
            </a:p>
            <a:p>
              <a:pPr algn="ctr" eaLnBrk="1" hangingPunct="1"/>
              <a:r>
                <a:rPr lang="en-US" altLang="en-US" sz="1400">
                  <a:latin typeface="Arial" charset="0"/>
                </a:rPr>
                <a:t>682 (73%)</a:t>
              </a:r>
            </a:p>
          </p:txBody>
        </p:sp>
        <p:sp>
          <p:nvSpPr>
            <p:cNvPr id="8204" name="Rectangle 11"/>
            <p:cNvSpPr>
              <a:spLocks noChangeArrowheads="1"/>
            </p:cNvSpPr>
            <p:nvPr/>
          </p:nvSpPr>
          <p:spPr bwMode="auto">
            <a:xfrm>
              <a:off x="2426" y="2170"/>
              <a:ext cx="936"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History Error</a:t>
              </a:r>
            </a:p>
            <a:p>
              <a:pPr algn="ctr" eaLnBrk="1" hangingPunct="1"/>
              <a:r>
                <a:rPr lang="en-US" altLang="en-US" sz="1400">
                  <a:latin typeface="Arial" charset="0"/>
                </a:rPr>
                <a:t>186 (72%)</a:t>
              </a:r>
            </a:p>
          </p:txBody>
        </p:sp>
        <p:sp>
          <p:nvSpPr>
            <p:cNvPr id="8205" name="Rectangle 12"/>
            <p:cNvSpPr>
              <a:spLocks noChangeArrowheads="1"/>
            </p:cNvSpPr>
            <p:nvPr/>
          </p:nvSpPr>
          <p:spPr bwMode="auto">
            <a:xfrm>
              <a:off x="3727" y="2170"/>
              <a:ext cx="1369"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Reconciliation Error</a:t>
              </a:r>
            </a:p>
            <a:p>
              <a:pPr algn="ctr" eaLnBrk="1" hangingPunct="1"/>
              <a:r>
                <a:rPr lang="en-US" altLang="en-US" sz="1400">
                  <a:latin typeface="Arial" charset="0"/>
                </a:rPr>
                <a:t>78 (30%)</a:t>
              </a:r>
            </a:p>
          </p:txBody>
        </p:sp>
        <p:sp>
          <p:nvSpPr>
            <p:cNvPr id="8206" name="Rectangle 13"/>
            <p:cNvSpPr>
              <a:spLocks noChangeArrowheads="1"/>
            </p:cNvSpPr>
            <p:nvPr/>
          </p:nvSpPr>
          <p:spPr bwMode="auto">
            <a:xfrm>
              <a:off x="1651" y="2890"/>
              <a:ext cx="800"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Admission</a:t>
              </a:r>
            </a:p>
            <a:p>
              <a:pPr algn="ctr" eaLnBrk="1" hangingPunct="1"/>
              <a:r>
                <a:rPr lang="en-US" altLang="en-US" sz="1400">
                  <a:latin typeface="Arial" charset="0"/>
                </a:rPr>
                <a:t>57 (22%)</a:t>
              </a:r>
            </a:p>
          </p:txBody>
        </p:sp>
        <p:sp>
          <p:nvSpPr>
            <p:cNvPr id="8207" name="Rectangle 14"/>
            <p:cNvSpPr>
              <a:spLocks noChangeArrowheads="1"/>
            </p:cNvSpPr>
            <p:nvPr/>
          </p:nvSpPr>
          <p:spPr bwMode="auto">
            <a:xfrm>
              <a:off x="2615" y="2890"/>
              <a:ext cx="765"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Discharge</a:t>
              </a:r>
            </a:p>
            <a:p>
              <a:pPr algn="ctr" eaLnBrk="1" hangingPunct="1"/>
              <a:r>
                <a:rPr lang="en-US" altLang="en-US" sz="1400">
                  <a:latin typeface="Arial" charset="0"/>
                </a:rPr>
                <a:t>129 (50%)</a:t>
              </a:r>
            </a:p>
          </p:txBody>
        </p:sp>
        <p:sp>
          <p:nvSpPr>
            <p:cNvPr id="8208" name="Rectangle 15"/>
            <p:cNvSpPr>
              <a:spLocks noChangeArrowheads="1"/>
            </p:cNvSpPr>
            <p:nvPr/>
          </p:nvSpPr>
          <p:spPr bwMode="auto">
            <a:xfrm>
              <a:off x="3600" y="2890"/>
              <a:ext cx="800"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Admission</a:t>
              </a:r>
            </a:p>
            <a:p>
              <a:pPr algn="ctr" eaLnBrk="1" hangingPunct="1"/>
              <a:r>
                <a:rPr lang="en-US" altLang="en-US" sz="1400">
                  <a:latin typeface="Arial" charset="0"/>
                </a:rPr>
                <a:t>10 (4%)</a:t>
              </a:r>
            </a:p>
          </p:txBody>
        </p:sp>
        <p:sp>
          <p:nvSpPr>
            <p:cNvPr id="8209" name="Rectangle 16"/>
            <p:cNvSpPr>
              <a:spLocks noChangeArrowheads="1"/>
            </p:cNvSpPr>
            <p:nvPr/>
          </p:nvSpPr>
          <p:spPr bwMode="auto">
            <a:xfrm>
              <a:off x="4527" y="2890"/>
              <a:ext cx="764"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Discharge</a:t>
              </a:r>
            </a:p>
            <a:p>
              <a:pPr algn="ctr" eaLnBrk="1" hangingPunct="1"/>
              <a:r>
                <a:rPr lang="en-US" altLang="en-US" sz="1400">
                  <a:latin typeface="Arial" charset="0"/>
                </a:rPr>
                <a:t>68 (26%)</a:t>
              </a:r>
            </a:p>
          </p:txBody>
        </p:sp>
        <p:sp>
          <p:nvSpPr>
            <p:cNvPr id="8210" name="Rectangle 17"/>
            <p:cNvSpPr>
              <a:spLocks noChangeArrowheads="1"/>
            </p:cNvSpPr>
            <p:nvPr/>
          </p:nvSpPr>
          <p:spPr bwMode="auto">
            <a:xfrm>
              <a:off x="197" y="3659"/>
              <a:ext cx="736"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Omission</a:t>
              </a:r>
            </a:p>
            <a:p>
              <a:pPr algn="ctr" eaLnBrk="1" hangingPunct="1"/>
              <a:r>
                <a:rPr lang="en-US" altLang="en-US" sz="1400">
                  <a:latin typeface="Arial" charset="0"/>
                </a:rPr>
                <a:t>150 (60%)</a:t>
              </a:r>
            </a:p>
          </p:txBody>
        </p:sp>
        <p:sp>
          <p:nvSpPr>
            <p:cNvPr id="8211" name="Rectangle 18"/>
            <p:cNvSpPr>
              <a:spLocks noChangeArrowheads="1"/>
            </p:cNvSpPr>
            <p:nvPr/>
          </p:nvSpPr>
          <p:spPr bwMode="auto">
            <a:xfrm>
              <a:off x="981" y="3659"/>
              <a:ext cx="664"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Dose</a:t>
              </a:r>
            </a:p>
            <a:p>
              <a:pPr algn="ctr" eaLnBrk="1" hangingPunct="1"/>
              <a:r>
                <a:rPr lang="en-US" altLang="en-US" sz="1400">
                  <a:latin typeface="Arial" charset="0"/>
                </a:rPr>
                <a:t>53 (21%)</a:t>
              </a:r>
            </a:p>
          </p:txBody>
        </p:sp>
        <p:sp>
          <p:nvSpPr>
            <p:cNvPr id="8212" name="Rectangle 19"/>
            <p:cNvSpPr>
              <a:spLocks noChangeArrowheads="1"/>
            </p:cNvSpPr>
            <p:nvPr/>
          </p:nvSpPr>
          <p:spPr bwMode="auto">
            <a:xfrm>
              <a:off x="4835" y="3665"/>
              <a:ext cx="773" cy="435"/>
            </a:xfrm>
            <a:prstGeom prst="rect">
              <a:avLst/>
            </a:prstGeom>
            <a:solidFill>
              <a:srgbClr val="DDDDDD"/>
            </a:solidFill>
            <a:ln w="19050">
              <a:solidFill>
                <a:schemeClr val="tx1"/>
              </a:solidFill>
              <a:miter lim="800000"/>
              <a:headEnd/>
              <a:tailEnd/>
            </a:ln>
          </p:spPr>
          <p:txBody>
            <a:bodyPr anchor="ctr">
              <a:spAutoFit/>
            </a:bodyPr>
            <a:lstStyle/>
            <a:p>
              <a:pPr algn="ctr" eaLnBrk="1" hangingPunct="1"/>
              <a:r>
                <a:rPr lang="en-US" altLang="en-US" sz="1400" b="1">
                  <a:latin typeface="Arial" charset="0"/>
                </a:rPr>
                <a:t>F</a:t>
              </a:r>
              <a:r>
                <a:rPr lang="en-US" altLang="en-US" sz="1100" b="1">
                  <a:latin typeface="Arial" charset="0"/>
                </a:rPr>
                <a:t>ormulation</a:t>
              </a:r>
            </a:p>
            <a:p>
              <a:pPr algn="ctr" eaLnBrk="1" hangingPunct="1"/>
              <a:r>
                <a:rPr lang="en-US" altLang="en-US" sz="1400">
                  <a:latin typeface="Arial" charset="0"/>
                </a:rPr>
                <a:t>1 (0.4%)</a:t>
              </a:r>
            </a:p>
          </p:txBody>
        </p:sp>
        <p:sp>
          <p:nvSpPr>
            <p:cNvPr id="8213" name="Rectangle 20"/>
            <p:cNvSpPr>
              <a:spLocks noChangeArrowheads="1"/>
            </p:cNvSpPr>
            <p:nvPr/>
          </p:nvSpPr>
          <p:spPr bwMode="auto">
            <a:xfrm>
              <a:off x="3936" y="3665"/>
              <a:ext cx="816" cy="494"/>
            </a:xfrm>
            <a:prstGeom prst="rect">
              <a:avLst/>
            </a:prstGeom>
            <a:solidFill>
              <a:srgbClr val="DDDDDD"/>
            </a:solidFill>
            <a:ln w="19050">
              <a:solidFill>
                <a:schemeClr val="tx1"/>
              </a:solidFill>
              <a:miter lim="800000"/>
              <a:headEnd/>
              <a:tailEnd/>
            </a:ln>
          </p:spPr>
          <p:txBody>
            <a:bodyPr anchor="ctr">
              <a:spAutoFit/>
            </a:bodyPr>
            <a:lstStyle/>
            <a:p>
              <a:pPr algn="ctr" eaLnBrk="1" hangingPunct="1">
                <a:lnSpc>
                  <a:spcPct val="100000"/>
                </a:lnSpc>
                <a:spcBef>
                  <a:spcPct val="0"/>
                </a:spcBef>
              </a:pPr>
              <a:r>
                <a:rPr lang="en-US" altLang="en-US" sz="1200" b="1">
                  <a:latin typeface="Arial" charset="0"/>
                </a:rPr>
                <a:t>Additional Medication</a:t>
              </a:r>
            </a:p>
            <a:p>
              <a:pPr algn="ctr" eaLnBrk="1" hangingPunct="1"/>
              <a:r>
                <a:rPr lang="en-US" altLang="en-US" sz="1400">
                  <a:latin typeface="Arial" charset="0"/>
                </a:rPr>
                <a:t>12 (5%)</a:t>
              </a:r>
            </a:p>
          </p:txBody>
        </p:sp>
        <p:sp>
          <p:nvSpPr>
            <p:cNvPr id="8214" name="Rectangle 21"/>
            <p:cNvSpPr>
              <a:spLocks noChangeArrowheads="1"/>
            </p:cNvSpPr>
            <p:nvPr/>
          </p:nvSpPr>
          <p:spPr bwMode="auto">
            <a:xfrm>
              <a:off x="3024" y="3658"/>
              <a:ext cx="890"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Substitution</a:t>
              </a:r>
            </a:p>
            <a:p>
              <a:pPr algn="ctr" eaLnBrk="1" hangingPunct="1"/>
              <a:r>
                <a:rPr lang="en-US" altLang="en-US" sz="1400">
                  <a:latin typeface="Arial" charset="0"/>
                </a:rPr>
                <a:t>9 (4%)</a:t>
              </a:r>
            </a:p>
          </p:txBody>
        </p:sp>
        <p:sp>
          <p:nvSpPr>
            <p:cNvPr id="8215" name="Rectangle 22"/>
            <p:cNvSpPr>
              <a:spLocks noChangeArrowheads="1"/>
            </p:cNvSpPr>
            <p:nvPr/>
          </p:nvSpPr>
          <p:spPr bwMode="auto">
            <a:xfrm>
              <a:off x="2491" y="3658"/>
              <a:ext cx="523"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Route</a:t>
              </a:r>
            </a:p>
            <a:p>
              <a:pPr algn="ctr" eaLnBrk="1" hangingPunct="1"/>
              <a:r>
                <a:rPr lang="en-US" altLang="en-US" sz="1400">
                  <a:latin typeface="Arial" charset="0"/>
                </a:rPr>
                <a:t>0 (0%)</a:t>
              </a:r>
            </a:p>
          </p:txBody>
        </p:sp>
        <p:sp>
          <p:nvSpPr>
            <p:cNvPr id="8216" name="Rectangle 23"/>
            <p:cNvSpPr>
              <a:spLocks noChangeArrowheads="1"/>
            </p:cNvSpPr>
            <p:nvPr/>
          </p:nvSpPr>
          <p:spPr bwMode="auto">
            <a:xfrm>
              <a:off x="1673" y="3658"/>
              <a:ext cx="792"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Frequency</a:t>
              </a:r>
            </a:p>
            <a:p>
              <a:pPr algn="ctr" eaLnBrk="1" hangingPunct="1"/>
              <a:r>
                <a:rPr lang="en-US" altLang="en-US" sz="1400">
                  <a:latin typeface="Arial" charset="0"/>
                </a:rPr>
                <a:t>24 (10%)</a:t>
              </a:r>
            </a:p>
          </p:txBody>
        </p:sp>
        <p:sp>
          <p:nvSpPr>
            <p:cNvPr id="8217" name="Rectangle 24"/>
            <p:cNvSpPr>
              <a:spLocks noChangeArrowheads="1"/>
            </p:cNvSpPr>
            <p:nvPr/>
          </p:nvSpPr>
          <p:spPr bwMode="auto">
            <a:xfrm>
              <a:off x="5680" y="3658"/>
              <a:ext cx="523" cy="351"/>
            </a:xfrm>
            <a:prstGeom prst="rect">
              <a:avLst/>
            </a:prstGeom>
            <a:solidFill>
              <a:srgbClr val="DDDDDD"/>
            </a:solidFill>
            <a:ln w="19050">
              <a:solidFill>
                <a:schemeClr val="tx1"/>
              </a:solidFill>
              <a:miter lim="800000"/>
              <a:headEnd/>
              <a:tailEnd/>
            </a:ln>
          </p:spPr>
          <p:txBody>
            <a:bodyPr wrap="none" anchor="ctr">
              <a:spAutoFit/>
            </a:bodyPr>
            <a:lstStyle/>
            <a:p>
              <a:pPr algn="ctr" eaLnBrk="1" hangingPunct="1"/>
              <a:r>
                <a:rPr lang="en-US" altLang="en-US" sz="1400" b="1">
                  <a:latin typeface="Arial" charset="0"/>
                </a:rPr>
                <a:t>Other</a:t>
              </a:r>
            </a:p>
            <a:p>
              <a:pPr algn="ctr" eaLnBrk="1" hangingPunct="1"/>
              <a:r>
                <a:rPr lang="en-US" altLang="en-US" sz="1400">
                  <a:latin typeface="Arial" charset="0"/>
                </a:rPr>
                <a:t>0 (0%)</a:t>
              </a:r>
            </a:p>
          </p:txBody>
        </p:sp>
        <p:cxnSp>
          <p:nvCxnSpPr>
            <p:cNvPr id="8218" name="AutoShape 25"/>
            <p:cNvCxnSpPr>
              <a:cxnSpLocks noChangeShapeType="1"/>
              <a:stCxn id="8206" idx="2"/>
              <a:endCxn id="8210" idx="0"/>
            </p:cNvCxnSpPr>
            <p:nvPr/>
          </p:nvCxnSpPr>
          <p:spPr bwMode="auto">
            <a:xfrm rot="5400000">
              <a:off x="1099" y="2707"/>
              <a:ext cx="418" cy="1486"/>
            </a:xfrm>
            <a:prstGeom prst="bentConnector3">
              <a:avLst>
                <a:gd name="adj1" fmla="val 50000"/>
              </a:avLst>
            </a:prstGeom>
            <a:noFill/>
            <a:ln w="19050">
              <a:solidFill>
                <a:schemeClr val="tx1"/>
              </a:solidFill>
              <a:miter lim="800000"/>
              <a:headEnd/>
              <a:tailEnd type="triangle" w="med" len="med"/>
            </a:ln>
          </p:spPr>
        </p:cxnSp>
        <p:cxnSp>
          <p:nvCxnSpPr>
            <p:cNvPr id="8219" name="AutoShape 26"/>
            <p:cNvCxnSpPr>
              <a:cxnSpLocks noChangeShapeType="1"/>
              <a:stCxn id="8206" idx="2"/>
              <a:endCxn id="8211" idx="0"/>
            </p:cNvCxnSpPr>
            <p:nvPr/>
          </p:nvCxnSpPr>
          <p:spPr bwMode="auto">
            <a:xfrm rot="5400000">
              <a:off x="1473" y="3081"/>
              <a:ext cx="418" cy="738"/>
            </a:xfrm>
            <a:prstGeom prst="bentConnector3">
              <a:avLst>
                <a:gd name="adj1" fmla="val 50000"/>
              </a:avLst>
            </a:prstGeom>
            <a:noFill/>
            <a:ln w="19050">
              <a:solidFill>
                <a:schemeClr val="tx1"/>
              </a:solidFill>
              <a:miter lim="800000"/>
              <a:headEnd/>
              <a:tailEnd type="triangle" w="med" len="med"/>
            </a:ln>
          </p:spPr>
        </p:cxnSp>
        <p:cxnSp>
          <p:nvCxnSpPr>
            <p:cNvPr id="8220" name="AutoShape 27"/>
            <p:cNvCxnSpPr>
              <a:cxnSpLocks noChangeShapeType="1"/>
              <a:stCxn id="8206" idx="2"/>
              <a:endCxn id="8216" idx="0"/>
            </p:cNvCxnSpPr>
            <p:nvPr/>
          </p:nvCxnSpPr>
          <p:spPr bwMode="auto">
            <a:xfrm rot="16200000" flipH="1">
              <a:off x="1851" y="3441"/>
              <a:ext cx="418" cy="17"/>
            </a:xfrm>
            <a:prstGeom prst="bentConnector3">
              <a:avLst>
                <a:gd name="adj1" fmla="val 50000"/>
              </a:avLst>
            </a:prstGeom>
            <a:noFill/>
            <a:ln w="19050">
              <a:solidFill>
                <a:schemeClr val="tx1"/>
              </a:solidFill>
              <a:miter lim="800000"/>
              <a:headEnd/>
              <a:tailEnd type="triangle" w="med" len="med"/>
            </a:ln>
          </p:spPr>
        </p:cxnSp>
        <p:cxnSp>
          <p:nvCxnSpPr>
            <p:cNvPr id="8221" name="AutoShape 28"/>
            <p:cNvCxnSpPr>
              <a:cxnSpLocks noChangeShapeType="1"/>
              <a:stCxn id="8207" idx="2"/>
              <a:endCxn id="8212" idx="0"/>
            </p:cNvCxnSpPr>
            <p:nvPr/>
          </p:nvCxnSpPr>
          <p:spPr bwMode="auto">
            <a:xfrm rot="16200000" flipH="1">
              <a:off x="3898" y="2341"/>
              <a:ext cx="424" cy="2224"/>
            </a:xfrm>
            <a:prstGeom prst="bentConnector3">
              <a:avLst>
                <a:gd name="adj1" fmla="val 50000"/>
              </a:avLst>
            </a:prstGeom>
            <a:noFill/>
            <a:ln w="19050">
              <a:solidFill>
                <a:schemeClr val="tx1"/>
              </a:solidFill>
              <a:miter lim="800000"/>
              <a:headEnd/>
              <a:tailEnd type="triangle" w="med" len="med"/>
            </a:ln>
          </p:spPr>
        </p:cxnSp>
        <p:cxnSp>
          <p:nvCxnSpPr>
            <p:cNvPr id="8222" name="AutoShape 29"/>
            <p:cNvCxnSpPr>
              <a:cxnSpLocks noChangeShapeType="1"/>
              <a:stCxn id="8208" idx="2"/>
              <a:endCxn id="8211" idx="0"/>
            </p:cNvCxnSpPr>
            <p:nvPr/>
          </p:nvCxnSpPr>
          <p:spPr bwMode="auto">
            <a:xfrm rot="5400000">
              <a:off x="2448" y="2106"/>
              <a:ext cx="418" cy="2688"/>
            </a:xfrm>
            <a:prstGeom prst="bentConnector3">
              <a:avLst>
                <a:gd name="adj1" fmla="val 50000"/>
              </a:avLst>
            </a:prstGeom>
            <a:noFill/>
            <a:ln w="19050">
              <a:solidFill>
                <a:schemeClr val="tx1"/>
              </a:solidFill>
              <a:miter lim="800000"/>
              <a:headEnd/>
              <a:tailEnd type="triangle" w="med" len="med"/>
            </a:ln>
          </p:spPr>
        </p:cxnSp>
        <p:cxnSp>
          <p:nvCxnSpPr>
            <p:cNvPr id="8223" name="AutoShape 30"/>
            <p:cNvCxnSpPr>
              <a:cxnSpLocks noChangeShapeType="1"/>
              <a:stCxn id="8208" idx="2"/>
              <a:endCxn id="8214" idx="0"/>
            </p:cNvCxnSpPr>
            <p:nvPr/>
          </p:nvCxnSpPr>
          <p:spPr bwMode="auto">
            <a:xfrm rot="5400000">
              <a:off x="3526" y="3184"/>
              <a:ext cx="418" cy="532"/>
            </a:xfrm>
            <a:prstGeom prst="bentConnector3">
              <a:avLst>
                <a:gd name="adj1" fmla="val 50000"/>
              </a:avLst>
            </a:prstGeom>
            <a:noFill/>
            <a:ln w="19050">
              <a:solidFill>
                <a:schemeClr val="tx1"/>
              </a:solidFill>
              <a:miter lim="800000"/>
              <a:headEnd/>
              <a:tailEnd type="triangle" w="med" len="med"/>
            </a:ln>
          </p:spPr>
        </p:cxnSp>
        <p:cxnSp>
          <p:nvCxnSpPr>
            <p:cNvPr id="8224" name="AutoShape 31"/>
            <p:cNvCxnSpPr>
              <a:cxnSpLocks noChangeShapeType="1"/>
              <a:stCxn id="8208" idx="2"/>
              <a:endCxn id="8215" idx="0"/>
            </p:cNvCxnSpPr>
            <p:nvPr/>
          </p:nvCxnSpPr>
          <p:spPr bwMode="auto">
            <a:xfrm rot="5400000">
              <a:off x="3168" y="2826"/>
              <a:ext cx="418" cy="1248"/>
            </a:xfrm>
            <a:prstGeom prst="bentConnector3">
              <a:avLst>
                <a:gd name="adj1" fmla="val 50000"/>
              </a:avLst>
            </a:prstGeom>
            <a:noFill/>
            <a:ln w="19050">
              <a:solidFill>
                <a:schemeClr val="tx1"/>
              </a:solidFill>
              <a:miter lim="800000"/>
              <a:headEnd/>
              <a:tailEnd type="triangle" w="med" len="med"/>
            </a:ln>
          </p:spPr>
        </p:cxnSp>
        <p:cxnSp>
          <p:nvCxnSpPr>
            <p:cNvPr id="8225" name="AutoShape 32"/>
            <p:cNvCxnSpPr>
              <a:cxnSpLocks noChangeShapeType="1"/>
              <a:stCxn id="8209" idx="2"/>
              <a:endCxn id="8217" idx="0"/>
            </p:cNvCxnSpPr>
            <p:nvPr/>
          </p:nvCxnSpPr>
          <p:spPr bwMode="auto">
            <a:xfrm rot="16200000" flipH="1">
              <a:off x="5217" y="2933"/>
              <a:ext cx="418" cy="1033"/>
            </a:xfrm>
            <a:prstGeom prst="bentConnector3">
              <a:avLst>
                <a:gd name="adj1" fmla="val 50000"/>
              </a:avLst>
            </a:prstGeom>
            <a:noFill/>
            <a:ln w="19050">
              <a:solidFill>
                <a:schemeClr val="tx1"/>
              </a:solidFill>
              <a:miter lim="800000"/>
              <a:headEnd/>
              <a:tailEnd type="triangle" w="med" len="med"/>
            </a:ln>
          </p:spPr>
        </p:cxnSp>
        <p:cxnSp>
          <p:nvCxnSpPr>
            <p:cNvPr id="8226" name="AutoShape 33"/>
            <p:cNvCxnSpPr>
              <a:cxnSpLocks noChangeShapeType="1"/>
              <a:stCxn id="8197" idx="2"/>
              <a:endCxn id="8198" idx="0"/>
            </p:cNvCxnSpPr>
            <p:nvPr/>
          </p:nvCxnSpPr>
          <p:spPr bwMode="auto">
            <a:xfrm flipH="1">
              <a:off x="2024" y="505"/>
              <a:ext cx="1127" cy="274"/>
            </a:xfrm>
            <a:prstGeom prst="straightConnector1">
              <a:avLst/>
            </a:prstGeom>
            <a:noFill/>
            <a:ln w="19050">
              <a:solidFill>
                <a:schemeClr val="tx1"/>
              </a:solidFill>
              <a:round/>
              <a:headEnd/>
              <a:tailEnd type="triangle" w="med" len="med"/>
            </a:ln>
          </p:spPr>
        </p:cxnSp>
        <p:cxnSp>
          <p:nvCxnSpPr>
            <p:cNvPr id="8227" name="AutoShape 34"/>
            <p:cNvCxnSpPr>
              <a:cxnSpLocks noChangeShapeType="1"/>
              <a:stCxn id="8197" idx="2"/>
              <a:endCxn id="8199" idx="0"/>
            </p:cNvCxnSpPr>
            <p:nvPr/>
          </p:nvCxnSpPr>
          <p:spPr bwMode="auto">
            <a:xfrm>
              <a:off x="3151" y="505"/>
              <a:ext cx="924" cy="274"/>
            </a:xfrm>
            <a:prstGeom prst="straightConnector1">
              <a:avLst/>
            </a:prstGeom>
            <a:noFill/>
            <a:ln w="19050">
              <a:solidFill>
                <a:schemeClr val="tx1"/>
              </a:solidFill>
              <a:round/>
              <a:headEnd/>
              <a:tailEnd type="triangle" w="med" len="med"/>
            </a:ln>
          </p:spPr>
        </p:cxnSp>
        <p:cxnSp>
          <p:nvCxnSpPr>
            <p:cNvPr id="8228" name="AutoShape 35"/>
            <p:cNvCxnSpPr>
              <a:cxnSpLocks noChangeShapeType="1"/>
              <a:stCxn id="8198" idx="2"/>
              <a:endCxn id="8200" idx="0"/>
            </p:cNvCxnSpPr>
            <p:nvPr/>
          </p:nvCxnSpPr>
          <p:spPr bwMode="auto">
            <a:xfrm flipH="1">
              <a:off x="1000" y="1129"/>
              <a:ext cx="1024" cy="360"/>
            </a:xfrm>
            <a:prstGeom prst="straightConnector1">
              <a:avLst/>
            </a:prstGeom>
            <a:noFill/>
            <a:ln w="19050">
              <a:solidFill>
                <a:schemeClr val="tx1"/>
              </a:solidFill>
              <a:round/>
              <a:headEnd/>
              <a:tailEnd type="triangle" w="med" len="med"/>
            </a:ln>
          </p:spPr>
        </p:cxnSp>
        <p:cxnSp>
          <p:nvCxnSpPr>
            <p:cNvPr id="8229" name="AutoShape 36"/>
            <p:cNvCxnSpPr>
              <a:cxnSpLocks noChangeShapeType="1"/>
              <a:stCxn id="8198" idx="2"/>
              <a:endCxn id="8201" idx="0"/>
            </p:cNvCxnSpPr>
            <p:nvPr/>
          </p:nvCxnSpPr>
          <p:spPr bwMode="auto">
            <a:xfrm>
              <a:off x="2024" y="1129"/>
              <a:ext cx="136" cy="360"/>
            </a:xfrm>
            <a:prstGeom prst="straightConnector1">
              <a:avLst/>
            </a:prstGeom>
            <a:noFill/>
            <a:ln w="19050">
              <a:solidFill>
                <a:schemeClr val="tx1"/>
              </a:solidFill>
              <a:round/>
              <a:headEnd/>
              <a:tailEnd type="triangle" w="med" len="med"/>
            </a:ln>
          </p:spPr>
        </p:cxnSp>
        <p:cxnSp>
          <p:nvCxnSpPr>
            <p:cNvPr id="8230" name="AutoShape 37"/>
            <p:cNvCxnSpPr>
              <a:cxnSpLocks noChangeShapeType="1"/>
              <a:stCxn id="8199" idx="2"/>
              <a:endCxn id="8202" idx="0"/>
            </p:cNvCxnSpPr>
            <p:nvPr/>
          </p:nvCxnSpPr>
          <p:spPr bwMode="auto">
            <a:xfrm flipH="1">
              <a:off x="3620" y="1129"/>
              <a:ext cx="455" cy="370"/>
            </a:xfrm>
            <a:prstGeom prst="straightConnector1">
              <a:avLst/>
            </a:prstGeom>
            <a:noFill/>
            <a:ln w="19050">
              <a:solidFill>
                <a:schemeClr val="tx1"/>
              </a:solidFill>
              <a:round/>
              <a:headEnd/>
              <a:tailEnd type="triangle" w="med" len="med"/>
            </a:ln>
          </p:spPr>
        </p:cxnSp>
        <p:cxnSp>
          <p:nvCxnSpPr>
            <p:cNvPr id="8231" name="AutoShape 38"/>
            <p:cNvCxnSpPr>
              <a:cxnSpLocks noChangeShapeType="1"/>
              <a:stCxn id="8199" idx="2"/>
              <a:endCxn id="8203" idx="0"/>
            </p:cNvCxnSpPr>
            <p:nvPr/>
          </p:nvCxnSpPr>
          <p:spPr bwMode="auto">
            <a:xfrm>
              <a:off x="4075" y="1129"/>
              <a:ext cx="1076" cy="370"/>
            </a:xfrm>
            <a:prstGeom prst="straightConnector1">
              <a:avLst/>
            </a:prstGeom>
            <a:noFill/>
            <a:ln w="19050">
              <a:solidFill>
                <a:schemeClr val="tx1"/>
              </a:solidFill>
              <a:round/>
              <a:headEnd/>
              <a:tailEnd type="triangle" w="med" len="med"/>
            </a:ln>
          </p:spPr>
        </p:cxnSp>
        <p:cxnSp>
          <p:nvCxnSpPr>
            <p:cNvPr id="8232" name="AutoShape 39"/>
            <p:cNvCxnSpPr>
              <a:cxnSpLocks noChangeShapeType="1"/>
              <a:stCxn id="8202" idx="2"/>
              <a:endCxn id="8204" idx="0"/>
            </p:cNvCxnSpPr>
            <p:nvPr/>
          </p:nvCxnSpPr>
          <p:spPr bwMode="auto">
            <a:xfrm flipH="1">
              <a:off x="2894" y="1849"/>
              <a:ext cx="726" cy="322"/>
            </a:xfrm>
            <a:prstGeom prst="straightConnector1">
              <a:avLst/>
            </a:prstGeom>
            <a:noFill/>
            <a:ln w="19050">
              <a:solidFill>
                <a:schemeClr val="tx1"/>
              </a:solidFill>
              <a:round/>
              <a:headEnd/>
              <a:tailEnd type="triangle" w="med" len="med"/>
            </a:ln>
          </p:spPr>
        </p:cxnSp>
        <p:cxnSp>
          <p:nvCxnSpPr>
            <p:cNvPr id="8233" name="AutoShape 40"/>
            <p:cNvCxnSpPr>
              <a:cxnSpLocks noChangeShapeType="1"/>
              <a:stCxn id="8202" idx="2"/>
              <a:endCxn id="8205" idx="0"/>
            </p:cNvCxnSpPr>
            <p:nvPr/>
          </p:nvCxnSpPr>
          <p:spPr bwMode="auto">
            <a:xfrm>
              <a:off x="3620" y="1849"/>
              <a:ext cx="791" cy="322"/>
            </a:xfrm>
            <a:prstGeom prst="straightConnector1">
              <a:avLst/>
            </a:prstGeom>
            <a:noFill/>
            <a:ln w="19050">
              <a:solidFill>
                <a:schemeClr val="tx1"/>
              </a:solidFill>
              <a:round/>
              <a:headEnd/>
              <a:tailEnd type="triangle" w="med" len="med"/>
            </a:ln>
          </p:spPr>
        </p:cxnSp>
        <p:cxnSp>
          <p:nvCxnSpPr>
            <p:cNvPr id="8234" name="AutoShape 41"/>
            <p:cNvCxnSpPr>
              <a:cxnSpLocks noChangeShapeType="1"/>
              <a:stCxn id="8204" idx="2"/>
              <a:endCxn id="8206" idx="0"/>
            </p:cNvCxnSpPr>
            <p:nvPr/>
          </p:nvCxnSpPr>
          <p:spPr bwMode="auto">
            <a:xfrm flipH="1">
              <a:off x="2051" y="2521"/>
              <a:ext cx="843" cy="370"/>
            </a:xfrm>
            <a:prstGeom prst="straightConnector1">
              <a:avLst/>
            </a:prstGeom>
            <a:noFill/>
            <a:ln w="19050">
              <a:solidFill>
                <a:schemeClr val="tx1"/>
              </a:solidFill>
              <a:round/>
              <a:headEnd/>
              <a:tailEnd type="triangle" w="med" len="med"/>
            </a:ln>
          </p:spPr>
        </p:cxnSp>
        <p:cxnSp>
          <p:nvCxnSpPr>
            <p:cNvPr id="8235" name="AutoShape 42"/>
            <p:cNvCxnSpPr>
              <a:cxnSpLocks noChangeShapeType="1"/>
              <a:stCxn id="8204" idx="2"/>
              <a:endCxn id="8207" idx="0"/>
            </p:cNvCxnSpPr>
            <p:nvPr/>
          </p:nvCxnSpPr>
          <p:spPr bwMode="auto">
            <a:xfrm>
              <a:off x="2894" y="2521"/>
              <a:ext cx="103" cy="370"/>
            </a:xfrm>
            <a:prstGeom prst="straightConnector1">
              <a:avLst/>
            </a:prstGeom>
            <a:noFill/>
            <a:ln w="19050">
              <a:solidFill>
                <a:schemeClr val="tx1"/>
              </a:solidFill>
              <a:round/>
              <a:headEnd/>
              <a:tailEnd type="triangle" w="med" len="med"/>
            </a:ln>
          </p:spPr>
        </p:cxnSp>
        <p:cxnSp>
          <p:nvCxnSpPr>
            <p:cNvPr id="8236" name="AutoShape 43"/>
            <p:cNvCxnSpPr>
              <a:cxnSpLocks noChangeShapeType="1"/>
              <a:stCxn id="8205" idx="2"/>
              <a:endCxn id="8208" idx="0"/>
            </p:cNvCxnSpPr>
            <p:nvPr/>
          </p:nvCxnSpPr>
          <p:spPr bwMode="auto">
            <a:xfrm flipH="1">
              <a:off x="4001" y="2521"/>
              <a:ext cx="410" cy="370"/>
            </a:xfrm>
            <a:prstGeom prst="straightConnector1">
              <a:avLst/>
            </a:prstGeom>
            <a:noFill/>
            <a:ln w="19050">
              <a:solidFill>
                <a:schemeClr val="tx1"/>
              </a:solidFill>
              <a:round/>
              <a:headEnd/>
              <a:tailEnd type="triangle" w="med" len="med"/>
            </a:ln>
          </p:spPr>
        </p:cxnSp>
        <p:cxnSp>
          <p:nvCxnSpPr>
            <p:cNvPr id="8237" name="AutoShape 44"/>
            <p:cNvCxnSpPr>
              <a:cxnSpLocks noChangeShapeType="1"/>
              <a:stCxn id="8205" idx="2"/>
              <a:endCxn id="8209" idx="0"/>
            </p:cNvCxnSpPr>
            <p:nvPr/>
          </p:nvCxnSpPr>
          <p:spPr bwMode="auto">
            <a:xfrm>
              <a:off x="4411" y="2521"/>
              <a:ext cx="498" cy="370"/>
            </a:xfrm>
            <a:prstGeom prst="straightConnector1">
              <a:avLst/>
            </a:prstGeom>
            <a:noFill/>
            <a:ln w="19050">
              <a:solidFill>
                <a:schemeClr val="tx1"/>
              </a:solidFill>
              <a:round/>
              <a:headEnd/>
              <a:tailEnd type="triangle" w="med" len="med"/>
            </a:ln>
          </p:spPr>
        </p:cxnSp>
        <p:cxnSp>
          <p:nvCxnSpPr>
            <p:cNvPr id="8238" name="AutoShape 45"/>
            <p:cNvCxnSpPr>
              <a:cxnSpLocks noChangeShapeType="1"/>
              <a:stCxn id="8208" idx="2"/>
              <a:endCxn id="8213" idx="0"/>
            </p:cNvCxnSpPr>
            <p:nvPr/>
          </p:nvCxnSpPr>
          <p:spPr bwMode="auto">
            <a:xfrm rot="16200000" flipH="1">
              <a:off x="3960" y="3281"/>
              <a:ext cx="424" cy="344"/>
            </a:xfrm>
            <a:prstGeom prst="bentConnector3">
              <a:avLst>
                <a:gd name="adj1" fmla="val 50000"/>
              </a:avLst>
            </a:prstGeom>
            <a:noFill/>
            <a:ln w="19050">
              <a:solidFill>
                <a:schemeClr val="tx1"/>
              </a:solidFill>
              <a:miter lim="800000"/>
              <a:headEnd/>
              <a:tailEnd type="triangle" w="med" len="med"/>
            </a:ln>
          </p:spPr>
        </p:cxnSp>
      </p:grpSp>
      <p:sp>
        <p:nvSpPr>
          <p:cNvPr id="4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47800" y="1"/>
            <a:ext cx="7696200" cy="838200"/>
          </a:xfrm>
        </p:spPr>
        <p:txBody>
          <a:bodyPr/>
          <a:lstStyle/>
          <a:p>
            <a:r>
              <a:rPr lang="en-US" sz="2400" dirty="0" smtClean="0"/>
              <a:t>Interventions to Improve Patient Safety</a:t>
            </a:r>
            <a:br>
              <a:rPr lang="en-US" sz="2400" dirty="0" smtClean="0"/>
            </a:br>
            <a:r>
              <a:rPr lang="en-US" sz="2400" dirty="0" smtClean="0"/>
              <a:t>During Transitions in Care</a:t>
            </a:r>
          </a:p>
        </p:txBody>
      </p:sp>
      <p:sp>
        <p:nvSpPr>
          <p:cNvPr id="9220" name="Rectangle 3"/>
          <p:cNvSpPr>
            <a:spLocks noGrp="1" noChangeArrowheads="1"/>
          </p:cNvSpPr>
          <p:nvPr>
            <p:ph type="body" idx="1"/>
          </p:nvPr>
        </p:nvSpPr>
        <p:spPr>
          <a:xfrm>
            <a:off x="685800" y="1219200"/>
            <a:ext cx="7772400" cy="1752600"/>
          </a:xfrm>
        </p:spPr>
        <p:txBody>
          <a:bodyPr/>
          <a:lstStyle/>
          <a:p>
            <a:r>
              <a:rPr lang="en-US" sz="2800" smtClean="0"/>
              <a:t>Medication Reconciliation</a:t>
            </a:r>
          </a:p>
          <a:p>
            <a:r>
              <a:rPr lang="en-US" sz="2800" smtClean="0"/>
              <a:t>Patient/caregiver education and counseling</a:t>
            </a:r>
          </a:p>
          <a:p>
            <a:r>
              <a:rPr lang="en-US" sz="2800" smtClean="0"/>
              <a:t>Post-discharge follow-up</a:t>
            </a:r>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447800" y="1"/>
            <a:ext cx="7696200" cy="838200"/>
          </a:xfrm>
        </p:spPr>
        <p:txBody>
          <a:bodyPr/>
          <a:lstStyle/>
          <a:p>
            <a:r>
              <a:rPr lang="en-US" sz="2400" dirty="0" smtClean="0"/>
              <a:t>Interventions to Improve Patient Safety</a:t>
            </a:r>
            <a:br>
              <a:rPr lang="en-US" sz="2400" dirty="0" smtClean="0"/>
            </a:br>
            <a:r>
              <a:rPr lang="en-US" sz="2400" dirty="0" smtClean="0"/>
              <a:t>During Transitions in Care</a:t>
            </a:r>
          </a:p>
        </p:txBody>
      </p:sp>
      <p:sp>
        <p:nvSpPr>
          <p:cNvPr id="9220" name="Rectangle 3"/>
          <p:cNvSpPr>
            <a:spLocks noGrp="1" noChangeArrowheads="1"/>
          </p:cNvSpPr>
          <p:nvPr>
            <p:ph type="body" idx="1"/>
          </p:nvPr>
        </p:nvSpPr>
        <p:spPr>
          <a:xfrm>
            <a:off x="685800" y="1219200"/>
            <a:ext cx="7772400" cy="1752600"/>
          </a:xfrm>
        </p:spPr>
        <p:txBody>
          <a:bodyPr/>
          <a:lstStyle/>
          <a:p>
            <a:r>
              <a:rPr lang="en-US" sz="2800" b="1" dirty="0" smtClean="0"/>
              <a:t>Medication Reconciliation</a:t>
            </a:r>
          </a:p>
          <a:p>
            <a:r>
              <a:rPr lang="en-US" sz="2800" dirty="0" smtClean="0"/>
              <a:t>Patient/caregiver education and counseling</a:t>
            </a:r>
          </a:p>
          <a:p>
            <a:r>
              <a:rPr lang="en-US" sz="2800" dirty="0" smtClean="0"/>
              <a:t>Post-discharge follow-up</a:t>
            </a:r>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371600" y="228600"/>
            <a:ext cx="7772400" cy="533400"/>
          </a:xfrm>
        </p:spPr>
        <p:txBody>
          <a:bodyPr/>
          <a:lstStyle/>
          <a:p>
            <a:pPr eaLnBrk="1" hangingPunct="1"/>
            <a:r>
              <a:rPr lang="en-US" sz="3200" dirty="0" smtClean="0"/>
              <a:t>Medication Reconciliation</a:t>
            </a:r>
          </a:p>
        </p:txBody>
      </p:sp>
      <p:sp>
        <p:nvSpPr>
          <p:cNvPr id="4" name="Rectangle 3"/>
          <p:cNvSpPr/>
          <p:nvPr/>
        </p:nvSpPr>
        <p:spPr>
          <a:xfrm>
            <a:off x="609600" y="1828800"/>
            <a:ext cx="7772400" cy="2057400"/>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“A process of identifying the most accurate list of all medications a patient is taking… and using this list to provide correct medications for patients anywhere within the health system.”</a:t>
            </a:r>
          </a:p>
        </p:txBody>
      </p:sp>
      <p:sp>
        <p:nvSpPr>
          <p:cNvPr id="6" name="Rectangle 5"/>
          <p:cNvSpPr/>
          <p:nvPr/>
        </p:nvSpPr>
        <p:spPr>
          <a:xfrm>
            <a:off x="2057400" y="6015335"/>
            <a:ext cx="7543800" cy="461665"/>
          </a:xfrm>
          <a:prstGeom prst="rect">
            <a:avLst/>
          </a:prstGeom>
        </p:spPr>
        <p:txBody>
          <a:bodyPr wrap="square">
            <a:spAutoFit/>
          </a:bodyPr>
          <a:lstStyle/>
          <a:p>
            <a:r>
              <a:rPr lang="en-US" sz="1200" dirty="0" smtClean="0"/>
              <a:t>Institute for Healthcare Improvement. Medication Reconciliation Review. 2007; </a:t>
            </a:r>
            <a:r>
              <a:rPr lang="en-US" sz="1200" u="sng" dirty="0" smtClean="0">
                <a:hlinkClick r:id="rId3"/>
              </a:rPr>
              <a:t>http://www.ihi.org/IHI/Topics/PatientSafety/MedicationSystems/Tools/Medication+Reconciliation+Review.htm</a:t>
            </a:r>
            <a:endParaRPr lang="en-US" sz="1200" dirty="0"/>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480454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47800" y="228600"/>
            <a:ext cx="7696200" cy="533400"/>
          </a:xfrm>
        </p:spPr>
        <p:txBody>
          <a:bodyPr/>
          <a:lstStyle/>
          <a:p>
            <a:r>
              <a:rPr lang="en-US" altLang="en-US" dirty="0" smtClean="0"/>
              <a:t>What Does Med Rec Involve?</a:t>
            </a:r>
          </a:p>
        </p:txBody>
      </p:sp>
      <p:sp>
        <p:nvSpPr>
          <p:cNvPr id="8195" name="Content Placeholder 2"/>
          <p:cNvSpPr>
            <a:spLocks noGrp="1"/>
          </p:cNvSpPr>
          <p:nvPr>
            <p:ph idx="1"/>
          </p:nvPr>
        </p:nvSpPr>
        <p:spPr>
          <a:xfrm>
            <a:off x="457200" y="1219200"/>
            <a:ext cx="8382000" cy="4906963"/>
          </a:xfrm>
        </p:spPr>
        <p:txBody>
          <a:bodyPr/>
          <a:lstStyle/>
          <a:p>
            <a:pPr marL="457200" indent="-457200">
              <a:buFont typeface="+mj-lt"/>
              <a:buAutoNum type="arabicPeriod"/>
            </a:pPr>
            <a:r>
              <a:rPr lang="en-US" altLang="en-US" sz="2400" dirty="0" smtClean="0"/>
              <a:t>Taking a “Best Possible Medication History” (BPMH)</a:t>
            </a:r>
          </a:p>
          <a:p>
            <a:pPr marL="457200" indent="-457200">
              <a:buFont typeface="+mj-lt"/>
              <a:buAutoNum type="arabicPeriod"/>
            </a:pPr>
            <a:r>
              <a:rPr lang="en-US" altLang="en-US" sz="2400" dirty="0" smtClean="0"/>
              <a:t>Writing orders based on medication history</a:t>
            </a:r>
          </a:p>
          <a:p>
            <a:pPr marL="457200" indent="-457200">
              <a:buFont typeface="+mj-lt"/>
              <a:buAutoNum type="arabicPeriod"/>
            </a:pPr>
            <a:r>
              <a:rPr lang="en-US" altLang="en-US" sz="2400" dirty="0" smtClean="0"/>
              <a:t>Comparing regimens across transitions (e.g., preadmission, current inpatient, discharge)</a:t>
            </a:r>
          </a:p>
          <a:p>
            <a:pPr marL="457200" indent="-457200">
              <a:buFont typeface="+mj-lt"/>
              <a:buAutoNum type="arabicPeriod"/>
            </a:pPr>
            <a:r>
              <a:rPr lang="en-US" altLang="en-US" sz="2400" dirty="0" smtClean="0"/>
              <a:t>Updating lists and orders as more information becomes available</a:t>
            </a:r>
          </a:p>
          <a:p>
            <a:pPr marL="457200" indent="-457200">
              <a:buFont typeface="+mj-lt"/>
              <a:buAutoNum type="arabicPeriod"/>
            </a:pPr>
            <a:r>
              <a:rPr lang="en-US" altLang="en-US" sz="2400" dirty="0" smtClean="0"/>
              <a:t>Identifying and correcting discrepancies</a:t>
            </a:r>
          </a:p>
          <a:p>
            <a:pPr marL="457200" indent="-457200">
              <a:buFont typeface="+mj-lt"/>
              <a:buAutoNum type="arabicPeriod"/>
            </a:pPr>
            <a:r>
              <a:rPr lang="en-US" altLang="en-US" sz="2400" dirty="0" smtClean="0"/>
              <a:t>Communicating with patient re: how new regimen is different from the old regimen (new, changed, stopped)</a:t>
            </a:r>
          </a:p>
          <a:p>
            <a:pPr marL="457200" indent="-457200">
              <a:buFont typeface="+mj-lt"/>
              <a:buAutoNum type="arabicPeriod"/>
            </a:pPr>
            <a:r>
              <a:rPr lang="en-US" altLang="en-US" sz="2400" dirty="0" smtClean="0"/>
              <a:t>Communicating with next provider/site of care</a:t>
            </a:r>
          </a:p>
          <a:p>
            <a:endParaRPr lang="en-US" altLang="en-US" dirty="0" smtClean="0"/>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817379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dissolve">
                                      <p:cBhvr>
                                        <p:cTn id="27" dur="500"/>
                                        <p:tgtEl>
                                          <p:spTgt spid="8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dissolve">
                                      <p:cBhvr>
                                        <p:cTn id="32" dur="500"/>
                                        <p:tgtEl>
                                          <p:spTgt spid="8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dissolve">
                                      <p:cBhvr>
                                        <p:cTn id="37"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533400"/>
          </a:xfrm>
        </p:spPr>
        <p:txBody>
          <a:bodyPr/>
          <a:lstStyle/>
          <a:p>
            <a:r>
              <a:rPr lang="en-US" dirty="0" smtClean="0"/>
              <a:t>MARQUIS 1 Study Aims</a:t>
            </a:r>
            <a:endParaRPr lang="en-US" dirty="0"/>
          </a:p>
        </p:txBody>
      </p:sp>
      <p:sp>
        <p:nvSpPr>
          <p:cNvPr id="3" name="Content Placeholder 2"/>
          <p:cNvSpPr>
            <a:spLocks noGrp="1"/>
          </p:cNvSpPr>
          <p:nvPr>
            <p:ph idx="1"/>
          </p:nvPr>
        </p:nvSpPr>
        <p:spPr>
          <a:xfrm>
            <a:off x="304800" y="1143000"/>
            <a:ext cx="8305800" cy="4419600"/>
          </a:xfrm>
        </p:spPr>
        <p:txBody>
          <a:bodyPr/>
          <a:lstStyle/>
          <a:p>
            <a:pPr marL="0" indent="0">
              <a:buNone/>
            </a:pPr>
            <a:r>
              <a:rPr lang="en-US" sz="2400" dirty="0" smtClean="0"/>
              <a:t>1. Develop </a:t>
            </a:r>
            <a:r>
              <a:rPr lang="en-US" sz="2400" dirty="0"/>
              <a:t>a toolkit </a:t>
            </a:r>
            <a:r>
              <a:rPr lang="en-US" sz="2400" dirty="0" smtClean="0"/>
              <a:t>of best </a:t>
            </a:r>
            <a:r>
              <a:rPr lang="en-US" sz="2400" dirty="0"/>
              <a:t>practices for </a:t>
            </a:r>
            <a:r>
              <a:rPr lang="en-US" sz="2400" dirty="0" smtClean="0"/>
              <a:t>med reconciliation</a:t>
            </a:r>
            <a:endParaRPr lang="en-US" sz="2400" dirty="0"/>
          </a:p>
          <a:p>
            <a:pPr marL="0" indent="0">
              <a:buNone/>
            </a:pPr>
            <a:r>
              <a:rPr lang="en-US" sz="2400" dirty="0" smtClean="0"/>
              <a:t>2. Conduct </a:t>
            </a:r>
            <a:r>
              <a:rPr lang="en-US" sz="2400" dirty="0"/>
              <a:t>a multi-site mentored quality improvement (QI) </a:t>
            </a:r>
            <a:r>
              <a:rPr lang="en-US" sz="2400" dirty="0" smtClean="0"/>
              <a:t>study</a:t>
            </a:r>
            <a:endParaRPr lang="en-US" sz="2400" dirty="0"/>
          </a:p>
          <a:p>
            <a:pPr marL="0" indent="0">
              <a:buNone/>
            </a:pPr>
            <a:r>
              <a:rPr lang="en-US" sz="2400" dirty="0" smtClean="0"/>
              <a:t>3. Assess effects </a:t>
            </a:r>
            <a:r>
              <a:rPr lang="en-US" sz="2400" dirty="0"/>
              <a:t>of </a:t>
            </a:r>
            <a:r>
              <a:rPr lang="en-US" sz="2400" dirty="0" smtClean="0"/>
              <a:t>QI </a:t>
            </a:r>
            <a:r>
              <a:rPr lang="en-US" sz="2400" dirty="0"/>
              <a:t>interventions on unintentional medication discrepancies with potential for patient </a:t>
            </a:r>
            <a:r>
              <a:rPr lang="en-US" sz="2400" dirty="0" smtClean="0"/>
              <a:t>harm</a:t>
            </a:r>
            <a:endParaRPr lang="en-US" sz="2400" dirty="0"/>
          </a:p>
          <a:p>
            <a:pPr marL="457200" indent="-457200">
              <a:buNone/>
            </a:pPr>
            <a:r>
              <a:rPr lang="en-US" sz="2400" dirty="0" smtClean="0"/>
              <a:t>4. Conduct </a:t>
            </a:r>
            <a:r>
              <a:rPr lang="en-US" sz="2400" dirty="0"/>
              <a:t>rigorous program evaluation to determine </a:t>
            </a:r>
            <a:endParaRPr lang="en-US" sz="2400" dirty="0" smtClean="0"/>
          </a:p>
          <a:p>
            <a:pPr marL="857250" lvl="1" indent="-457200">
              <a:buAutoNum type="alphaLcPeriod"/>
            </a:pPr>
            <a:r>
              <a:rPr lang="en-US" sz="2400" dirty="0"/>
              <a:t>M</a:t>
            </a:r>
            <a:r>
              <a:rPr lang="en-US" sz="2400" dirty="0" smtClean="0"/>
              <a:t>ost effective components </a:t>
            </a:r>
            <a:r>
              <a:rPr lang="en-US" sz="2400" dirty="0"/>
              <a:t>of a </a:t>
            </a:r>
            <a:r>
              <a:rPr lang="en-US" sz="2400" dirty="0" smtClean="0"/>
              <a:t>med rec program</a:t>
            </a:r>
          </a:p>
          <a:p>
            <a:pPr marL="857250" lvl="1" indent="-457200">
              <a:buAutoNum type="alphaLcPeriod"/>
            </a:pPr>
            <a:r>
              <a:rPr lang="en-US" sz="2400" dirty="0" smtClean="0"/>
              <a:t>How </a:t>
            </a:r>
            <a:r>
              <a:rPr lang="en-US" sz="2400" dirty="0"/>
              <a:t>best to implement </a:t>
            </a:r>
            <a:r>
              <a:rPr lang="en-US" sz="2400" dirty="0" smtClean="0"/>
              <a:t>them</a:t>
            </a:r>
            <a:endParaRPr lang="en-US" sz="2400" dirty="0"/>
          </a:p>
          <a:p>
            <a:endParaRPr lang="en-US" dirty="0"/>
          </a:p>
        </p:txBody>
      </p:sp>
      <p:sp>
        <p:nvSpPr>
          <p:cNvPr id="5" name="TextBox 4"/>
          <p:cNvSpPr txBox="1"/>
          <p:nvPr/>
        </p:nvSpPr>
        <p:spPr>
          <a:xfrm>
            <a:off x="0" y="5943600"/>
            <a:ext cx="9144000" cy="400110"/>
          </a:xfrm>
          <a:prstGeom prst="rect">
            <a:avLst/>
          </a:prstGeom>
          <a:noFill/>
        </p:spPr>
        <p:txBody>
          <a:bodyPr wrap="square" rtlCol="0">
            <a:spAutoFit/>
          </a:bodyPr>
          <a:lstStyle/>
          <a:p>
            <a:r>
              <a:rPr lang="en-US" sz="2000" dirty="0" smtClean="0">
                <a:latin typeface="+mj-lt"/>
              </a:rPr>
              <a:t>Funded by AHRQ (R18 HS019598)</a:t>
            </a:r>
            <a:endParaRPr lang="en-US" sz="2000" dirty="0">
              <a:latin typeface="+mj-lt"/>
            </a:endParaRPr>
          </a:p>
        </p:txBody>
      </p:sp>
      <p:pic>
        <p:nvPicPr>
          <p:cNvPr id="6" name="Picture 2"/>
          <p:cNvPicPr>
            <a:picLocks noChangeAspect="1" noChangeArrowheads="1"/>
          </p:cNvPicPr>
          <p:nvPr/>
        </p:nvPicPr>
        <p:blipFill>
          <a:blip r:embed="rId3" cstate="print"/>
          <a:srcRect/>
          <a:stretch>
            <a:fillRect/>
          </a:stretch>
        </p:blipFill>
        <p:spPr bwMode="auto">
          <a:xfrm>
            <a:off x="0" y="5181600"/>
            <a:ext cx="5581650" cy="742950"/>
          </a:xfrm>
          <a:prstGeom prst="rect">
            <a:avLst/>
          </a:prstGeom>
          <a:noFill/>
          <a:ln w="9525">
            <a:noFill/>
            <a:miter lim="800000"/>
            <a:headEnd/>
            <a:tailEnd/>
          </a:ln>
        </p:spPr>
      </p:pic>
      <p:sp>
        <p:nvSpPr>
          <p:cNvPr id="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966644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533400"/>
          </a:xfrm>
        </p:spPr>
        <p:txBody>
          <a:bodyPr/>
          <a:lstStyle/>
          <a:p>
            <a:r>
              <a:rPr lang="en-US" dirty="0" smtClean="0"/>
              <a:t>Results of MARQUIS 1</a:t>
            </a:r>
            <a:endParaRPr lang="en-US" dirty="0"/>
          </a:p>
        </p:txBody>
      </p:sp>
      <p:sp>
        <p:nvSpPr>
          <p:cNvPr id="9" name="Oval 8"/>
          <p:cNvSpPr/>
          <p:nvPr/>
        </p:nvSpPr>
        <p:spPr bwMode="auto">
          <a:xfrm>
            <a:off x="5715000" y="3962400"/>
            <a:ext cx="22098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0" name="Oval 9"/>
          <p:cNvSpPr/>
          <p:nvPr/>
        </p:nvSpPr>
        <p:spPr bwMode="auto">
          <a:xfrm>
            <a:off x="5715000" y="3962400"/>
            <a:ext cx="22098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1" name="Oval 10"/>
          <p:cNvSpPr/>
          <p:nvPr/>
        </p:nvSpPr>
        <p:spPr bwMode="auto">
          <a:xfrm>
            <a:off x="1600200" y="5943600"/>
            <a:ext cx="1981200" cy="457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3" name="Oval 12"/>
          <p:cNvSpPr/>
          <p:nvPr/>
        </p:nvSpPr>
        <p:spPr bwMode="auto">
          <a:xfrm>
            <a:off x="457200" y="914400"/>
            <a:ext cx="1676400" cy="685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4" name="Oval 13"/>
          <p:cNvSpPr/>
          <p:nvPr/>
        </p:nvSpPr>
        <p:spPr bwMode="auto">
          <a:xfrm>
            <a:off x="381000" y="5867400"/>
            <a:ext cx="2057400" cy="533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16" name="Content Placeholder 15"/>
          <p:cNvSpPr>
            <a:spLocks noGrp="1"/>
          </p:cNvSpPr>
          <p:nvPr>
            <p:ph idx="1"/>
          </p:nvPr>
        </p:nvSpPr>
        <p:spPr>
          <a:xfrm>
            <a:off x="685800" y="1143000"/>
            <a:ext cx="7467600" cy="4953000"/>
          </a:xfrm>
        </p:spPr>
        <p:txBody>
          <a:bodyPr/>
          <a:lstStyle/>
          <a:p>
            <a:r>
              <a:rPr lang="en-US" sz="2800" dirty="0" smtClean="0"/>
              <a:t>1 site did not implement any interventions during the study period</a:t>
            </a:r>
          </a:p>
          <a:p>
            <a:r>
              <a:rPr lang="en-US" sz="2800" dirty="0" smtClean="0"/>
              <a:t>Of the remaining 4 sites, 3 of them had improvements in their potentially harmful discrepancy rate</a:t>
            </a:r>
          </a:p>
          <a:p>
            <a:r>
              <a:rPr lang="en-US" sz="2800" dirty="0" smtClean="0"/>
              <a:t>The 4th site implemented a new vendor EHR and saw its rate of discrepancies markedly increase</a:t>
            </a:r>
            <a:endParaRPr lang="en-US" sz="2800" dirty="0"/>
          </a:p>
        </p:txBody>
      </p:sp>
      <p:sp>
        <p:nvSpPr>
          <p:cNvPr id="12"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533400"/>
          </a:xfrm>
        </p:spPr>
        <p:txBody>
          <a:bodyPr/>
          <a:lstStyle/>
          <a:p>
            <a:r>
              <a:rPr lang="en-US" dirty="0" smtClean="0"/>
              <a:t>Interrupted Time Series Analysis</a:t>
            </a:r>
            <a:endParaRPr lang="en-US" sz="2400" dirty="0"/>
          </a:p>
        </p:txBody>
      </p:sp>
      <p:sp>
        <p:nvSpPr>
          <p:cNvPr id="5" name="TextBox 4"/>
          <p:cNvSpPr txBox="1"/>
          <p:nvPr/>
        </p:nvSpPr>
        <p:spPr>
          <a:xfrm>
            <a:off x="685800" y="6019800"/>
            <a:ext cx="8001000" cy="430887"/>
          </a:xfrm>
          <a:prstGeom prst="rect">
            <a:avLst/>
          </a:prstGeom>
          <a:noFill/>
        </p:spPr>
        <p:txBody>
          <a:bodyPr wrap="square" rtlCol="0">
            <a:spAutoFit/>
          </a:bodyPr>
          <a:lstStyle/>
          <a:p>
            <a:r>
              <a:rPr lang="en-US" sz="1100" dirty="0" smtClean="0">
                <a:latin typeface="Calibri" pitchFamily="34" charset="0"/>
              </a:rPr>
              <a:t>Adjusted for patient age, service, insurance, marital status, number of prior admissions, number of high-risk medications, Elixhauser comorbidity score, DRG weight, median income by zip code, and season; clustered by site, with number of meds as model offset</a:t>
            </a:r>
            <a:endParaRPr lang="en-US" sz="1100" dirty="0">
              <a:latin typeface="Calibri" pitchFamily="34" charset="0"/>
            </a:endParaRPr>
          </a:p>
        </p:txBody>
      </p:sp>
      <p:sp>
        <p:nvSpPr>
          <p:cNvPr id="6" name="Content Placeholder 5"/>
          <p:cNvSpPr>
            <a:spLocks noGrp="1"/>
          </p:cNvSpPr>
          <p:nvPr>
            <p:ph idx="1"/>
          </p:nvPr>
        </p:nvSpPr>
        <p:spPr/>
        <p:txBody>
          <a:bodyPr/>
          <a:lstStyle/>
          <a:p>
            <a:r>
              <a:rPr lang="en-US" sz="2800" dirty="0" smtClean="0"/>
              <a:t>When adjusted for baseline performance, baseline temporal trends, and any control units, implementation of the intervention was associated with a significant improvement in total medication discrepancy rates over time</a:t>
            </a:r>
          </a:p>
          <a:p>
            <a:pPr lvl="1"/>
            <a:r>
              <a:rPr lang="en-US" sz="2400" dirty="0" smtClean="0"/>
              <a:t>9% reduction in discrepancies per month, over baseline trends, compared with control units</a:t>
            </a:r>
            <a:endParaRPr lang="en-US" sz="2400" dirty="0"/>
          </a:p>
        </p:txBody>
      </p:sp>
      <p:sp>
        <p:nvSpPr>
          <p:cNvPr id="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533400"/>
          </a:xfrm>
        </p:spPr>
        <p:txBody>
          <a:bodyPr/>
          <a:lstStyle/>
          <a:p>
            <a:r>
              <a:rPr lang="en-US" dirty="0" smtClean="0"/>
              <a:t>Component Analysis Results</a:t>
            </a:r>
            <a:endParaRPr lang="en-US" dirty="0"/>
          </a:p>
        </p:txBody>
      </p:sp>
      <p:sp>
        <p:nvSpPr>
          <p:cNvPr id="5" name="Content Placeholder 4"/>
          <p:cNvSpPr>
            <a:spLocks noGrp="1"/>
          </p:cNvSpPr>
          <p:nvPr>
            <p:ph idx="1"/>
          </p:nvPr>
        </p:nvSpPr>
        <p:spPr/>
        <p:txBody>
          <a:bodyPr/>
          <a:lstStyle/>
          <a:p>
            <a:r>
              <a:rPr lang="en-US" sz="2800" dirty="0" smtClean="0"/>
              <a:t>Sites implemented anywhere from 1 to 7 different components</a:t>
            </a:r>
          </a:p>
          <a:p>
            <a:r>
              <a:rPr lang="en-US" sz="2800" dirty="0" smtClean="0"/>
              <a:t>Components were implemented by anywhere from 1 to 4 sites</a:t>
            </a:r>
            <a:endParaRPr lang="en-US" sz="2800" dirty="0"/>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533400"/>
          </a:xfrm>
        </p:spPr>
        <p:txBody>
          <a:bodyPr/>
          <a:lstStyle/>
          <a:p>
            <a:r>
              <a:rPr lang="en-US" dirty="0" smtClean="0"/>
              <a:t>Results of Component Analysis</a:t>
            </a:r>
            <a:endParaRPr lang="en-US" dirty="0"/>
          </a:p>
        </p:txBody>
      </p:sp>
      <p:sp>
        <p:nvSpPr>
          <p:cNvPr id="5" name="TextBox 4"/>
          <p:cNvSpPr txBox="1"/>
          <p:nvPr/>
        </p:nvSpPr>
        <p:spPr>
          <a:xfrm rot="10800000" flipV="1">
            <a:off x="228600" y="6553200"/>
            <a:ext cx="8001000" cy="261610"/>
          </a:xfrm>
          <a:prstGeom prst="rect">
            <a:avLst/>
          </a:prstGeom>
          <a:noFill/>
        </p:spPr>
        <p:txBody>
          <a:bodyPr wrap="square" rtlCol="0">
            <a:spAutoFit/>
          </a:bodyPr>
          <a:lstStyle/>
          <a:p>
            <a:r>
              <a:rPr lang="en-US" sz="1100" dirty="0" smtClean="0">
                <a:solidFill>
                  <a:schemeClr val="bg1"/>
                </a:solidFill>
                <a:latin typeface="Calibri" pitchFamily="34" charset="0"/>
              </a:rPr>
              <a:t>Adjusted for patient age, service, insurance, marital status, number of prior admissions, number of high-risk meds,  season, and study site</a:t>
            </a:r>
            <a:endParaRPr lang="en-US" sz="1100" dirty="0">
              <a:solidFill>
                <a:schemeClr val="bg1"/>
              </a:solidFill>
              <a:latin typeface="Calibri" pitchFamily="34" charset="0"/>
            </a:endParaRPr>
          </a:p>
        </p:txBody>
      </p:sp>
      <p:sp>
        <p:nvSpPr>
          <p:cNvPr id="8" name="Content Placeholder 7"/>
          <p:cNvSpPr>
            <a:spLocks noGrp="1"/>
          </p:cNvSpPr>
          <p:nvPr>
            <p:ph idx="1"/>
          </p:nvPr>
        </p:nvSpPr>
        <p:spPr>
          <a:xfrm>
            <a:off x="685800" y="1371600"/>
            <a:ext cx="7772400" cy="4724400"/>
          </a:xfrm>
        </p:spPr>
        <p:txBody>
          <a:bodyPr/>
          <a:lstStyle/>
          <a:p>
            <a:pPr>
              <a:lnSpc>
                <a:spcPct val="80000"/>
              </a:lnSpc>
            </a:pPr>
            <a:r>
              <a:rPr lang="en-US" sz="2400" dirty="0" smtClean="0"/>
              <a:t>3 Intervention components associated with significant reductions in potentially harmful discrepancy rates</a:t>
            </a:r>
          </a:p>
          <a:p>
            <a:pPr lvl="1"/>
            <a:r>
              <a:rPr lang="en-US" sz="2000" dirty="0" smtClean="0"/>
              <a:t>Hiring additional staff (usually pharmacists) to assist with discharge medication reconciliation and patient counseling</a:t>
            </a:r>
          </a:p>
          <a:p>
            <a:pPr lvl="1"/>
            <a:r>
              <a:rPr lang="en-US" sz="2000" dirty="0" smtClean="0"/>
              <a:t>Training existing staff to do the same</a:t>
            </a:r>
          </a:p>
          <a:p>
            <a:pPr lvl="1"/>
            <a:r>
              <a:rPr lang="en-US" sz="2000" dirty="0" smtClean="0"/>
              <a:t>Clearly defining roles and responsibilities</a:t>
            </a:r>
          </a:p>
          <a:p>
            <a:r>
              <a:rPr lang="en-US" sz="2400" dirty="0" smtClean="0"/>
              <a:t>Expanding an existing “medication reconciliation assistant” program was also successful</a:t>
            </a:r>
          </a:p>
          <a:p>
            <a:r>
              <a:rPr lang="en-US" sz="2400" dirty="0" smtClean="0"/>
              <a:t>Implementing a vendor EHR hospital-wide had a negative effect</a:t>
            </a:r>
          </a:p>
          <a:p>
            <a:endParaRPr lang="en-US" sz="2000" dirty="0" smtClean="0"/>
          </a:p>
          <a:p>
            <a:endParaRPr lang="en-US" dirty="0"/>
          </a:p>
        </p:txBody>
      </p:sp>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Past </a:t>
            </a:r>
            <a:r>
              <a:rPr lang="en-US" b="1" dirty="0">
                <a:solidFill>
                  <a:schemeClr val="tx1"/>
                </a:solidFill>
                <a:latin typeface="Helvetica" pitchFamily="-84" charset="0"/>
              </a:rPr>
              <a:t>Medical History</a:t>
            </a:r>
          </a:p>
        </p:txBody>
      </p:sp>
      <p:sp>
        <p:nvSpPr>
          <p:cNvPr id="16386" name="Content Placeholder 2"/>
          <p:cNvSpPr txBox="1">
            <a:spLocks/>
          </p:cNvSpPr>
          <p:nvPr/>
        </p:nvSpPr>
        <p:spPr bwMode="auto">
          <a:xfrm>
            <a:off x="228600" y="990600"/>
            <a:ext cx="8915400" cy="4953000"/>
          </a:xfrm>
          <a:prstGeom prst="rect">
            <a:avLst/>
          </a:prstGeom>
          <a:noFill/>
          <a:ln w="9525">
            <a:noFill/>
            <a:miter lim="800000"/>
            <a:headEnd/>
            <a:tailEnd/>
          </a:ln>
        </p:spPr>
        <p:txBody>
          <a:bodyPr/>
          <a:lstStyle/>
          <a:p>
            <a:pPr>
              <a:buFontTx/>
              <a:buChar char="•"/>
            </a:pPr>
            <a:r>
              <a:rPr lang="en-US" sz="3200" dirty="0" smtClean="0">
                <a:latin typeface="+mj-lt"/>
              </a:rPr>
              <a:t>Hypertension</a:t>
            </a:r>
            <a:endParaRPr lang="en-US" sz="3200" dirty="0">
              <a:latin typeface="+mj-lt"/>
            </a:endParaRPr>
          </a:p>
          <a:p>
            <a:pPr>
              <a:buFontTx/>
              <a:buChar char="•"/>
            </a:pPr>
            <a:r>
              <a:rPr lang="en-US" sz="3200" dirty="0" smtClean="0">
                <a:latin typeface="+mj-lt"/>
              </a:rPr>
              <a:t>Hyperlipidemia</a:t>
            </a:r>
          </a:p>
          <a:p>
            <a:pPr>
              <a:buFontTx/>
              <a:buChar char="•"/>
            </a:pPr>
            <a:r>
              <a:rPr lang="en-US" sz="3200" dirty="0" smtClean="0">
                <a:latin typeface="+mj-lt"/>
              </a:rPr>
              <a:t>Diabetes mellitus type II</a:t>
            </a:r>
          </a:p>
          <a:p>
            <a:pPr>
              <a:buFontTx/>
              <a:buChar char="•"/>
            </a:pPr>
            <a:r>
              <a:rPr lang="en-US" sz="3200" dirty="0" smtClean="0">
                <a:latin typeface="+mj-lt"/>
              </a:rPr>
              <a:t>Hypothyroidism</a:t>
            </a:r>
          </a:p>
          <a:p>
            <a:pPr>
              <a:buFontTx/>
              <a:buChar char="•"/>
            </a:pPr>
            <a:r>
              <a:rPr lang="en-US" sz="3200" dirty="0" smtClean="0">
                <a:latin typeface="+mj-lt"/>
              </a:rPr>
              <a:t>Non-ischemic cardiomyopathy </a:t>
            </a:r>
            <a:r>
              <a:rPr lang="en-US" sz="3200" dirty="0">
                <a:latin typeface="+mj-lt"/>
              </a:rPr>
              <a:t>(EF 20-30</a:t>
            </a:r>
            <a:r>
              <a:rPr lang="en-US" sz="3200" dirty="0" smtClean="0">
                <a:latin typeface="+mj-lt"/>
              </a:rPr>
              <a:t>%)</a:t>
            </a:r>
          </a:p>
          <a:p>
            <a:pPr lvl="1">
              <a:buFontTx/>
              <a:buChar char="•"/>
            </a:pPr>
            <a:r>
              <a:rPr lang="en-US" sz="2800" dirty="0" smtClean="0">
                <a:latin typeface="+mj-lt"/>
              </a:rPr>
              <a:t>Severe mitral regurgitation</a:t>
            </a:r>
          </a:p>
          <a:p>
            <a:pPr lvl="1">
              <a:buFontTx/>
              <a:buChar char="•"/>
            </a:pPr>
            <a:r>
              <a:rPr lang="en-US" sz="2800" dirty="0" smtClean="0">
                <a:latin typeface="+mj-lt"/>
              </a:rPr>
              <a:t>Moderate aortic stenosis</a:t>
            </a:r>
          </a:p>
          <a:p>
            <a:pPr lvl="1">
              <a:buFontTx/>
              <a:buChar char="•"/>
            </a:pPr>
            <a:r>
              <a:rPr lang="en-US" sz="2800" dirty="0" smtClean="0">
                <a:latin typeface="+mj-lt"/>
              </a:rPr>
              <a:t>Moderate to Severe tricuspid regurgitation</a:t>
            </a:r>
          </a:p>
          <a:p>
            <a:pPr lvl="1">
              <a:buFontTx/>
              <a:buChar char="•"/>
            </a:pPr>
            <a:r>
              <a:rPr lang="en-US" sz="2800" dirty="0" smtClean="0">
                <a:latin typeface="+mj-lt"/>
              </a:rPr>
              <a:t>Severe pulmonary hypertension</a:t>
            </a:r>
          </a:p>
          <a:p>
            <a:pPr lvl="1">
              <a:buFontTx/>
              <a:buChar char="•"/>
            </a:pPr>
            <a:r>
              <a:rPr lang="en-US" sz="2800" dirty="0" smtClean="0">
                <a:latin typeface="+mj-lt"/>
              </a:rPr>
              <a:t>Right ventricular dysfunction</a:t>
            </a:r>
            <a:endParaRPr lang="en-US" sz="2800" dirty="0">
              <a:latin typeface="+mj-lt"/>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1447800" y="152400"/>
            <a:ext cx="7696200" cy="561975"/>
          </a:xfrm>
        </p:spPr>
        <p:txBody>
          <a:bodyPr/>
          <a:lstStyle/>
          <a:p>
            <a:r>
              <a:rPr lang="en-US" dirty="0" smtClean="0"/>
              <a:t>Barriers and Facilitators</a:t>
            </a:r>
            <a:endParaRPr lang="en-US" dirty="0"/>
          </a:p>
        </p:txBody>
      </p:sp>
      <p:sp>
        <p:nvSpPr>
          <p:cNvPr id="1361923" name="Rectangle 3"/>
          <p:cNvSpPr>
            <a:spLocks noGrp="1" noChangeArrowheads="1"/>
          </p:cNvSpPr>
          <p:nvPr>
            <p:ph type="body" idx="1"/>
          </p:nvPr>
        </p:nvSpPr>
        <p:spPr>
          <a:xfrm>
            <a:off x="685800" y="990600"/>
            <a:ext cx="7772400" cy="4800600"/>
          </a:xfrm>
          <a:ln/>
        </p:spPr>
        <p:txBody>
          <a:bodyPr/>
          <a:lstStyle/>
          <a:p>
            <a:r>
              <a:rPr lang="en-US" sz="2000" dirty="0" smtClean="0"/>
              <a:t>Degree of institutional support critical, associated with</a:t>
            </a:r>
          </a:p>
          <a:p>
            <a:pPr lvl="1"/>
            <a:r>
              <a:rPr lang="en-US" sz="1600" dirty="0" smtClean="0"/>
              <a:t>Perceived alignment of med rec QI efforts with institutional priorities (e.g., readmission reduction)</a:t>
            </a:r>
          </a:p>
          <a:p>
            <a:pPr lvl="1"/>
            <a:r>
              <a:rPr lang="en-US" sz="1600" dirty="0" smtClean="0"/>
              <a:t>Stakeholders’ belief in potential of intervention to reduce costs, increase patient safety, etc.</a:t>
            </a:r>
          </a:p>
          <a:p>
            <a:r>
              <a:rPr lang="en-US" sz="2000" dirty="0" smtClean="0"/>
              <a:t>Concurrent QI interventions</a:t>
            </a:r>
          </a:p>
          <a:p>
            <a:pPr lvl="1"/>
            <a:r>
              <a:rPr lang="en-US" sz="1600" dirty="0" smtClean="0"/>
              <a:t>Barrier if competed for time, attention, and resources</a:t>
            </a:r>
          </a:p>
          <a:p>
            <a:pPr lvl="1"/>
            <a:r>
              <a:rPr lang="en-US" sz="1600" dirty="0" smtClean="0"/>
              <a:t>Facilitator if able to integrate and ride on coat-tails of existing efforts (e.g., post-discharge med education program for high-risk patients)</a:t>
            </a:r>
          </a:p>
          <a:p>
            <a:r>
              <a:rPr lang="en-US" sz="2000" dirty="0" smtClean="0"/>
              <a:t>Political process took time and often could not be rushed</a:t>
            </a:r>
          </a:p>
          <a:p>
            <a:pPr lvl="1"/>
            <a:r>
              <a:rPr lang="en-US" sz="1600" dirty="0" smtClean="0"/>
              <a:t>Getting clinicians and leadership on board for substantial changes in policies, processes, and procedures</a:t>
            </a:r>
          </a:p>
          <a:p>
            <a:r>
              <a:rPr lang="en-US" sz="2000" dirty="0" smtClean="0"/>
              <a:t>Sometimes it took a sentinel event to overcome resistance and convert agnostics and adversaries into advocates</a:t>
            </a:r>
          </a:p>
          <a:p>
            <a:pPr lvl="1"/>
            <a:endParaRPr lang="en-US" sz="1400" dirty="0" smtClean="0"/>
          </a:p>
          <a:p>
            <a:endParaRPr lang="en-US" sz="1800" dirty="0" smtClean="0"/>
          </a:p>
          <a:p>
            <a:pPr lvl="1"/>
            <a:endParaRPr lang="en-US" sz="1400" dirty="0"/>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1447800" y="152400"/>
            <a:ext cx="7696200" cy="561975"/>
          </a:xfrm>
        </p:spPr>
        <p:txBody>
          <a:bodyPr/>
          <a:lstStyle/>
          <a:p>
            <a:r>
              <a:rPr lang="en-US" sz="2800" dirty="0" smtClean="0"/>
              <a:t>Lessons Learned Regarding Intervention</a:t>
            </a:r>
            <a:endParaRPr lang="en-US" sz="2800" dirty="0"/>
          </a:p>
        </p:txBody>
      </p:sp>
      <p:sp>
        <p:nvSpPr>
          <p:cNvPr id="1361923" name="Rectangle 3"/>
          <p:cNvSpPr>
            <a:spLocks noGrp="1" noChangeArrowheads="1"/>
          </p:cNvSpPr>
          <p:nvPr>
            <p:ph type="body" idx="1"/>
          </p:nvPr>
        </p:nvSpPr>
        <p:spPr>
          <a:xfrm>
            <a:off x="685800" y="838200"/>
            <a:ext cx="7772400" cy="5105400"/>
          </a:xfrm>
          <a:ln/>
        </p:spPr>
        <p:txBody>
          <a:bodyPr/>
          <a:lstStyle/>
          <a:p>
            <a:r>
              <a:rPr lang="en-US" sz="2000" dirty="0" smtClean="0"/>
              <a:t>Insufficient to teach providers to perform a BPMH and assume competency</a:t>
            </a:r>
          </a:p>
          <a:p>
            <a:pPr lvl="1"/>
            <a:r>
              <a:rPr lang="en-US" sz="1600" dirty="0" smtClean="0"/>
              <a:t>Sites needed to establish a certification process</a:t>
            </a:r>
          </a:p>
          <a:p>
            <a:r>
              <a:rPr lang="en-US" sz="2000" dirty="0" smtClean="0"/>
              <a:t>BPMH training may be most effective as peer-to-peer, so trainer can model the work directly</a:t>
            </a:r>
          </a:p>
          <a:p>
            <a:r>
              <a:rPr lang="en-US" sz="2000" dirty="0" smtClean="0"/>
              <a:t>Decentralized vs. centralized pharmacists each have advantages and disadvantages</a:t>
            </a:r>
          </a:p>
          <a:p>
            <a:pPr lvl="1"/>
            <a:r>
              <a:rPr lang="en-US" sz="1600" dirty="0" smtClean="0"/>
              <a:t>Decentralized: part of rounds, participation is organic and in real-time, already know the patients, easier to counsel patients before discharge</a:t>
            </a:r>
          </a:p>
          <a:p>
            <a:pPr lvl="1"/>
            <a:r>
              <a:rPr lang="en-US" sz="1600" dirty="0" smtClean="0"/>
              <a:t>Centralized: can deploy efficiently to highest risk patients on demand and depending on supply</a:t>
            </a:r>
          </a:p>
          <a:p>
            <a:r>
              <a:rPr lang="en-US" sz="2000" dirty="0" smtClean="0"/>
              <a:t>PR campaigns could be effective in changing attitudes about med rec (regulatory requirement vs. safety imperative)</a:t>
            </a:r>
          </a:p>
          <a:p>
            <a:r>
              <a:rPr lang="en-US" sz="2000" dirty="0" smtClean="0"/>
              <a:t>Important to makes roles/responsibilities explicit, hold stakeholders accountable</a:t>
            </a:r>
          </a:p>
          <a:p>
            <a:r>
              <a:rPr lang="en-US" sz="2000" dirty="0" smtClean="0"/>
              <a:t>HIT improvements are an iterative process</a:t>
            </a:r>
          </a:p>
          <a:p>
            <a:endParaRPr lang="en-US" sz="2000" dirty="0" smtClean="0"/>
          </a:p>
          <a:p>
            <a:endParaRPr lang="en-US" sz="1800" dirty="0" smtClean="0"/>
          </a:p>
          <a:p>
            <a:pPr lvl="1"/>
            <a:endParaRPr lang="en-US" sz="1400" dirty="0"/>
          </a:p>
        </p:txBody>
      </p:sp>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001000" cy="5410200"/>
          </a:xfrm>
        </p:spPr>
        <p:txBody>
          <a:bodyPr/>
          <a:lstStyle/>
          <a:p>
            <a:r>
              <a:rPr lang="en-US" sz="2600" dirty="0" smtClean="0"/>
              <a:t>MARQUIS 1 worked</a:t>
            </a:r>
          </a:p>
          <a:p>
            <a:r>
              <a:rPr lang="en-US" sz="2600" dirty="0" smtClean="0"/>
              <a:t>In the process of doing it, we made the intervention better</a:t>
            </a:r>
          </a:p>
          <a:p>
            <a:pPr lvl="1"/>
            <a:r>
              <a:rPr lang="en-US" sz="2200" dirty="0" smtClean="0"/>
              <a:t>Refined the toolkit</a:t>
            </a:r>
          </a:p>
          <a:p>
            <a:pPr lvl="1"/>
            <a:r>
              <a:rPr lang="en-US" sz="2200" dirty="0" smtClean="0"/>
              <a:t>Learned many lessons about implementation</a:t>
            </a:r>
          </a:p>
          <a:p>
            <a:r>
              <a:rPr lang="en-US" sz="2600" dirty="0" smtClean="0"/>
              <a:t>Now the toolkit is ready for prime time, broad implementation</a:t>
            </a:r>
          </a:p>
          <a:p>
            <a:r>
              <a:rPr lang="en-US" sz="2600" dirty="0" smtClean="0"/>
              <a:t>Received funding from AHRQ for a second round of mentored implementation, with 18 sites</a:t>
            </a:r>
            <a:endParaRPr lang="en-US" sz="2600" dirty="0"/>
          </a:p>
          <a:p>
            <a:pPr>
              <a:buNone/>
            </a:pPr>
            <a:endParaRPr lang="en-US" sz="2400" dirty="0"/>
          </a:p>
          <a:p>
            <a:pPr lvl="1"/>
            <a:endParaRPr lang="en-US" sz="2000" dirty="0"/>
          </a:p>
        </p:txBody>
      </p:sp>
      <p:sp>
        <p:nvSpPr>
          <p:cNvPr id="7" name="TextBox 6"/>
          <p:cNvSpPr txBox="1"/>
          <p:nvPr/>
        </p:nvSpPr>
        <p:spPr>
          <a:xfrm>
            <a:off x="1447800" y="152400"/>
            <a:ext cx="7696200" cy="584775"/>
          </a:xfrm>
          <a:prstGeom prst="rect">
            <a:avLst/>
          </a:prstGeom>
          <a:noFill/>
        </p:spPr>
        <p:txBody>
          <a:bodyPr wrap="square" lIns="90178" tIns="45091" rIns="90178" bIns="45091" rtlCol="0">
            <a:spAutoFit/>
          </a:bodyPr>
          <a:lstStyle/>
          <a:p>
            <a:pPr algn="ctr"/>
            <a:r>
              <a:rPr lang="en-US" sz="3200" dirty="0">
                <a:latin typeface="+mn-lt"/>
              </a:rPr>
              <a:t>Next Steps</a:t>
            </a: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2074991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4294967295"/>
          </p:nvPr>
        </p:nvSpPr>
        <p:spPr>
          <a:xfrm>
            <a:off x="6553200" y="6477000"/>
            <a:ext cx="1905000" cy="228600"/>
          </a:xfrm>
          <a:prstGeom prst="rect">
            <a:avLst/>
          </a:prstGeom>
        </p:spPr>
        <p:txBody>
          <a:bodyPr/>
          <a:lstStyle>
            <a:lvl1pPr>
              <a:defRPr/>
            </a:lvl1pPr>
          </a:lstStyle>
          <a:p>
            <a:pPr algn="r">
              <a:defRPr/>
            </a:pPr>
            <a:fld id="{2FF205D0-6616-48D4-A23C-4C892FFBB6DE}" type="slidenum">
              <a:rPr lang="en-US" sz="1100">
                <a:solidFill>
                  <a:schemeClr val="bg1"/>
                </a:solidFill>
                <a:latin typeface="+mn-lt"/>
              </a:rPr>
              <a:pPr algn="r">
                <a:defRPr/>
              </a:pPr>
              <a:t>33</a:t>
            </a:fld>
            <a:endParaRPr lang="en-US" sz="1100" dirty="0">
              <a:solidFill>
                <a:schemeClr val="bg1"/>
              </a:solidFill>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2590800" y="2667000"/>
            <a:ext cx="4419601" cy="1408513"/>
          </a:xfrm>
          <a:prstGeom prst="rect">
            <a:avLst/>
          </a:prstGeom>
          <a:noFill/>
          <a:ln w="9525">
            <a:noFill/>
            <a:miter lim="800000"/>
            <a:headEnd/>
            <a:tailEnd/>
          </a:ln>
        </p:spPr>
      </p:pic>
    </p:spTree>
    <p:extLst>
      <p:ext uri="{BB962C8B-B14F-4D97-AF65-F5344CB8AC3E}">
        <p14:creationId xmlns="" xmlns:p14="http://schemas.microsoft.com/office/powerpoint/2010/main" val="2773124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533400"/>
          </a:xfrm>
        </p:spPr>
        <p:txBody>
          <a:bodyPr/>
          <a:lstStyle/>
          <a:p>
            <a:r>
              <a:rPr lang="en-US" dirty="0" smtClean="0"/>
              <a:t>MARQUIS2 Study Aims</a:t>
            </a:r>
            <a:endParaRPr lang="en-US" dirty="0"/>
          </a:p>
        </p:txBody>
      </p:sp>
      <p:sp>
        <p:nvSpPr>
          <p:cNvPr id="3" name="Content Placeholder 2"/>
          <p:cNvSpPr>
            <a:spLocks noGrp="1"/>
          </p:cNvSpPr>
          <p:nvPr>
            <p:ph idx="1"/>
          </p:nvPr>
        </p:nvSpPr>
        <p:spPr>
          <a:xfrm>
            <a:off x="304800" y="1143000"/>
            <a:ext cx="8305800" cy="4419600"/>
          </a:xfrm>
        </p:spPr>
        <p:txBody>
          <a:bodyPr/>
          <a:lstStyle/>
          <a:p>
            <a:r>
              <a:rPr lang="en-US" sz="2400" dirty="0" smtClean="0"/>
              <a:t>To implement the refined MARQUIS evidence-based medication reconciliation toolkit at 18 diverse hospitals, using a mentored quality improvement implementation model.</a:t>
            </a:r>
          </a:p>
          <a:p>
            <a:r>
              <a:rPr lang="en-US" sz="2400" dirty="0" smtClean="0"/>
              <a:t>To rigorously evaluate the effect of the MARQUIS program on unintentional medication discrepancies.</a:t>
            </a:r>
          </a:p>
          <a:p>
            <a:r>
              <a:rPr lang="en-US" sz="2400" dirty="0" smtClean="0"/>
              <a:t>To inform future spread of medication reconciliation interventions by performing an evaluation of program implementation using the RE-AIM framework.</a:t>
            </a:r>
            <a:endParaRPr lang="en-US" sz="2400" dirty="0"/>
          </a:p>
        </p:txBody>
      </p:sp>
      <p:sp>
        <p:nvSpPr>
          <p:cNvPr id="5" name="TextBox 4"/>
          <p:cNvSpPr txBox="1"/>
          <p:nvPr/>
        </p:nvSpPr>
        <p:spPr>
          <a:xfrm>
            <a:off x="0" y="5943600"/>
            <a:ext cx="9144000" cy="400110"/>
          </a:xfrm>
          <a:prstGeom prst="rect">
            <a:avLst/>
          </a:prstGeom>
          <a:noFill/>
        </p:spPr>
        <p:txBody>
          <a:bodyPr wrap="square" rtlCol="0">
            <a:spAutoFit/>
          </a:bodyPr>
          <a:lstStyle/>
          <a:p>
            <a:r>
              <a:rPr lang="en-US" sz="2000" dirty="0" smtClean="0">
                <a:latin typeface="+mj-lt"/>
              </a:rPr>
              <a:t>Funded by AHRQ (R18 HS023757)</a:t>
            </a:r>
            <a:endParaRPr lang="en-US" sz="2000" dirty="0">
              <a:latin typeface="+mj-lt"/>
            </a:endParaRPr>
          </a:p>
        </p:txBody>
      </p:sp>
      <p:pic>
        <p:nvPicPr>
          <p:cNvPr id="2050" name="Picture 2"/>
          <p:cNvPicPr>
            <a:picLocks noChangeAspect="1" noChangeArrowheads="1"/>
          </p:cNvPicPr>
          <p:nvPr/>
        </p:nvPicPr>
        <p:blipFill>
          <a:blip r:embed="rId3" cstate="print"/>
          <a:srcRect/>
          <a:stretch>
            <a:fillRect/>
          </a:stretch>
        </p:blipFill>
        <p:spPr bwMode="auto">
          <a:xfrm>
            <a:off x="0" y="5181600"/>
            <a:ext cx="5581650" cy="74295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8"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966644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447800" y="152400"/>
            <a:ext cx="7696200" cy="561975"/>
          </a:xfrm>
        </p:spPr>
        <p:txBody>
          <a:bodyPr/>
          <a:lstStyle/>
          <a:p>
            <a:r>
              <a:rPr lang="en-US" sz="2800" dirty="0" smtClean="0"/>
              <a:t>Setting and Patients</a:t>
            </a:r>
          </a:p>
        </p:txBody>
      </p:sp>
      <p:sp>
        <p:nvSpPr>
          <p:cNvPr id="15364" name="Rectangle 3"/>
          <p:cNvSpPr>
            <a:spLocks noGrp="1" noChangeArrowheads="1"/>
          </p:cNvSpPr>
          <p:nvPr>
            <p:ph type="body" idx="1"/>
          </p:nvPr>
        </p:nvSpPr>
        <p:spPr>
          <a:xfrm>
            <a:off x="457200" y="1143000"/>
            <a:ext cx="8229600" cy="4495800"/>
          </a:xfrm>
        </p:spPr>
        <p:txBody>
          <a:bodyPr/>
          <a:lstStyle/>
          <a:p>
            <a:r>
              <a:rPr lang="en-US" sz="2800" dirty="0" smtClean="0"/>
              <a:t>18 sites in 3 waves of 6 sites each</a:t>
            </a:r>
          </a:p>
          <a:p>
            <a:pPr lvl="1"/>
            <a:r>
              <a:rPr lang="en-US" sz="2400" dirty="0" smtClean="0"/>
              <a:t>Picked from 72 applications</a:t>
            </a:r>
          </a:p>
          <a:p>
            <a:pPr lvl="1"/>
            <a:r>
              <a:rPr lang="en-US" sz="2400" dirty="0" smtClean="0"/>
              <a:t>Variability by size, academic affiliation, geographic location, use of HIT</a:t>
            </a:r>
            <a:endParaRPr lang="en-US" dirty="0" smtClean="0"/>
          </a:p>
          <a:p>
            <a:r>
              <a:rPr lang="en-US" sz="2800" dirty="0" smtClean="0"/>
              <a:t>Adult patients on medical and surgical wards</a:t>
            </a:r>
          </a:p>
          <a:p>
            <a:r>
              <a:rPr lang="en-US" sz="2800" dirty="0" smtClean="0"/>
              <a:t>Hospital staff involved in medication reconciliation process: residents, attendings, nurses, pharmacists, physician assistants, nurse practitioners, pharmacy technicians</a:t>
            </a:r>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1447800" y="152400"/>
            <a:ext cx="7696200" cy="561975"/>
          </a:xfrm>
        </p:spPr>
        <p:txBody>
          <a:bodyPr/>
          <a:lstStyle/>
          <a:p>
            <a:r>
              <a:rPr lang="en-US" sz="2800" dirty="0" smtClean="0"/>
              <a:t>Site Recruitment</a:t>
            </a:r>
            <a:endParaRPr lang="en-US" sz="2800" dirty="0"/>
          </a:p>
        </p:txBody>
      </p:sp>
      <p:sp>
        <p:nvSpPr>
          <p:cNvPr id="1363971" name="Rectangle 3"/>
          <p:cNvSpPr>
            <a:spLocks noGrp="1" noChangeArrowheads="1"/>
          </p:cNvSpPr>
          <p:nvPr>
            <p:ph type="body" idx="1"/>
          </p:nvPr>
        </p:nvSpPr>
        <p:spPr>
          <a:xfrm>
            <a:off x="381000" y="1219200"/>
            <a:ext cx="8382000" cy="4343400"/>
          </a:xfrm>
          <a:ln/>
        </p:spPr>
        <p:txBody>
          <a:bodyPr/>
          <a:lstStyle/>
          <a:p>
            <a:pPr>
              <a:spcAft>
                <a:spcPts val="500"/>
              </a:spcAft>
            </a:pPr>
            <a:r>
              <a:rPr lang="en-US" sz="2400" dirty="0" smtClean="0"/>
              <a:t>Sites could be individual hospitals or several hospitals within a healthcare system</a:t>
            </a:r>
          </a:p>
          <a:p>
            <a:pPr>
              <a:spcAft>
                <a:spcPts val="500"/>
              </a:spcAft>
            </a:pPr>
            <a:r>
              <a:rPr lang="en-US" sz="2400" dirty="0" smtClean="0"/>
              <a:t>Requirements</a:t>
            </a:r>
          </a:p>
          <a:p>
            <a:pPr lvl="1">
              <a:spcAft>
                <a:spcPts val="500"/>
              </a:spcAft>
            </a:pPr>
            <a:r>
              <a:rPr lang="en-US" sz="2000" dirty="0" smtClean="0"/>
              <a:t>Strong institutional support</a:t>
            </a:r>
          </a:p>
          <a:p>
            <a:pPr lvl="1">
              <a:spcAft>
                <a:spcPts val="500"/>
              </a:spcAft>
            </a:pPr>
            <a:r>
              <a:rPr lang="en-US" sz="2000" dirty="0" smtClean="0"/>
              <a:t>Local site leader/ mentee with QI knowledge, experience, time</a:t>
            </a:r>
          </a:p>
          <a:p>
            <a:pPr lvl="1">
              <a:spcAft>
                <a:spcPts val="500"/>
              </a:spcAft>
            </a:pPr>
            <a:r>
              <a:rPr lang="en-US" sz="2000" dirty="0" smtClean="0"/>
              <a:t>Multi-disciplinary QI team</a:t>
            </a:r>
          </a:p>
          <a:p>
            <a:pPr lvl="1">
              <a:spcAft>
                <a:spcPts val="500"/>
              </a:spcAft>
            </a:pPr>
            <a:r>
              <a:rPr lang="en-US" sz="2000" dirty="0" smtClean="0"/>
              <a:t>Institutional experience with successful QI projects</a:t>
            </a:r>
          </a:p>
          <a:p>
            <a:pPr lvl="1">
              <a:spcAft>
                <a:spcPts val="500"/>
              </a:spcAft>
            </a:pPr>
            <a:r>
              <a:rPr lang="en-US" sz="2000" dirty="0" smtClean="0"/>
              <a:t>Availability of resources to collect data</a:t>
            </a:r>
          </a:p>
          <a:p>
            <a:pPr lvl="1">
              <a:spcAft>
                <a:spcPts val="500"/>
              </a:spcAft>
            </a:pPr>
            <a:r>
              <a:rPr lang="en-US" sz="2000" dirty="0" smtClean="0"/>
              <a:t>Intention to implement one or more intervention components</a:t>
            </a:r>
          </a:p>
          <a:p>
            <a:pPr lvl="1">
              <a:spcAft>
                <a:spcPts val="500"/>
              </a:spcAft>
            </a:pPr>
            <a:r>
              <a:rPr lang="en-US" sz="2000" dirty="0" smtClean="0"/>
              <a:t>Have not already implemented too many MARQUIS components </a:t>
            </a:r>
            <a:endParaRPr lang="en-US" sz="1600" dirty="0" smtClean="0"/>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1447800" y="152400"/>
            <a:ext cx="7696200" cy="561975"/>
          </a:xfrm>
        </p:spPr>
        <p:txBody>
          <a:bodyPr/>
          <a:lstStyle/>
          <a:p>
            <a:r>
              <a:rPr lang="en-US" sz="2800" dirty="0" smtClean="0"/>
              <a:t>Site Recruitment</a:t>
            </a:r>
            <a:endParaRPr lang="en-US" sz="2800" dirty="0"/>
          </a:p>
        </p:txBody>
      </p:sp>
      <p:sp>
        <p:nvSpPr>
          <p:cNvPr id="1363971" name="Rectangle 3"/>
          <p:cNvSpPr>
            <a:spLocks noGrp="1" noChangeArrowheads="1"/>
          </p:cNvSpPr>
          <p:nvPr>
            <p:ph type="body" idx="1"/>
          </p:nvPr>
        </p:nvSpPr>
        <p:spPr>
          <a:xfrm>
            <a:off x="381000" y="1219200"/>
            <a:ext cx="8382000" cy="4343400"/>
          </a:xfrm>
          <a:ln/>
        </p:spPr>
        <p:txBody>
          <a:bodyPr/>
          <a:lstStyle/>
          <a:p>
            <a:pPr>
              <a:spcAft>
                <a:spcPts val="500"/>
              </a:spcAft>
            </a:pPr>
            <a:r>
              <a:rPr lang="en-US" sz="2400" dirty="0" smtClean="0"/>
              <a:t>In addition, we sought diversity among the sites</a:t>
            </a:r>
          </a:p>
          <a:p>
            <a:pPr lvl="1">
              <a:spcAft>
                <a:spcPts val="500"/>
              </a:spcAft>
            </a:pPr>
            <a:r>
              <a:rPr lang="en-US" sz="2000" dirty="0" smtClean="0"/>
              <a:t>Geography: region of North America, urban vs. rural vs. suburban</a:t>
            </a:r>
          </a:p>
          <a:p>
            <a:pPr lvl="1">
              <a:spcAft>
                <a:spcPts val="500"/>
              </a:spcAft>
            </a:pPr>
            <a:r>
              <a:rPr lang="en-US" sz="2000" dirty="0" smtClean="0"/>
              <a:t>Academic medical center vs. community hospital</a:t>
            </a:r>
          </a:p>
          <a:p>
            <a:pPr lvl="1">
              <a:spcAft>
                <a:spcPts val="500"/>
              </a:spcAft>
            </a:pPr>
            <a:r>
              <a:rPr lang="en-US" sz="2000" dirty="0" smtClean="0"/>
              <a:t>Presence of residents</a:t>
            </a:r>
          </a:p>
          <a:p>
            <a:pPr lvl="1">
              <a:spcAft>
                <a:spcPts val="500"/>
              </a:spcAft>
            </a:pPr>
            <a:r>
              <a:rPr lang="en-US" sz="2000" dirty="0" smtClean="0"/>
              <a:t>Size</a:t>
            </a:r>
          </a:p>
          <a:p>
            <a:pPr lvl="1">
              <a:spcAft>
                <a:spcPts val="500"/>
              </a:spcAft>
            </a:pPr>
            <a:r>
              <a:rPr lang="en-US" sz="2000" dirty="0" smtClean="0"/>
              <a:t>Use of electronic health records</a:t>
            </a:r>
          </a:p>
          <a:p>
            <a:pPr lvl="1">
              <a:spcAft>
                <a:spcPts val="500"/>
              </a:spcAft>
            </a:pPr>
            <a:r>
              <a:rPr lang="en-US" sz="2000" dirty="0" smtClean="0"/>
              <a:t>Patient demographics</a:t>
            </a:r>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p:txBody>
          <a:bodyPr/>
          <a:lstStyle/>
          <a:p>
            <a:r>
              <a:rPr lang="en-US" sz="2800" dirty="0" smtClean="0"/>
              <a:t>Sites</a:t>
            </a:r>
            <a:endParaRPr lang="en-US" sz="2800"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val="146622261"/>
              </p:ext>
            </p:extLst>
          </p:nvPr>
        </p:nvGraphicFramePr>
        <p:xfrm>
          <a:off x="304800" y="1143000"/>
          <a:ext cx="8382000" cy="367284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r>
                        <a:rPr lang="en-US" dirty="0" smtClean="0"/>
                        <a:t>Phase 1</a:t>
                      </a:r>
                    </a:p>
                    <a:p>
                      <a:r>
                        <a:rPr lang="en-US" sz="1800" dirty="0" smtClean="0"/>
                        <a:t>4/16 – 9/17</a:t>
                      </a:r>
                      <a:endParaRPr lang="en-US" dirty="0"/>
                    </a:p>
                  </a:txBody>
                  <a:tcPr/>
                </a:tc>
                <a:tc>
                  <a:txBody>
                    <a:bodyPr/>
                    <a:lstStyle/>
                    <a:p>
                      <a:r>
                        <a:rPr lang="en-US" dirty="0" smtClean="0"/>
                        <a:t>Phase 2</a:t>
                      </a:r>
                    </a:p>
                    <a:p>
                      <a:r>
                        <a:rPr lang="en-US" sz="1800" dirty="0" smtClean="0"/>
                        <a:t>7/16 – 12/17</a:t>
                      </a:r>
                      <a:endParaRPr lang="en-US" dirty="0"/>
                    </a:p>
                  </a:txBody>
                  <a:tcPr/>
                </a:tc>
                <a:tc>
                  <a:txBody>
                    <a:bodyPr/>
                    <a:lstStyle/>
                    <a:p>
                      <a:r>
                        <a:rPr lang="en-US" dirty="0" smtClean="0"/>
                        <a:t>Phase 3</a:t>
                      </a:r>
                    </a:p>
                    <a:p>
                      <a:r>
                        <a:rPr lang="en-US" sz="1800" dirty="0" smtClean="0"/>
                        <a:t>10/16 – 3/18</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Cooper University Hospital</a:t>
                      </a:r>
                    </a:p>
                  </a:txBody>
                  <a:tcPr/>
                </a:tc>
                <a:tc>
                  <a:txBody>
                    <a:bodyPr/>
                    <a:lstStyle/>
                    <a:p>
                      <a:r>
                        <a:rPr lang="en-US" dirty="0" smtClean="0"/>
                        <a:t>RWJ University Hospital Somerset</a:t>
                      </a:r>
                      <a:endParaRPr lang="en-US" dirty="0"/>
                    </a:p>
                  </a:txBody>
                  <a:tcPr/>
                </a:tc>
                <a:tc>
                  <a:txBody>
                    <a:bodyPr/>
                    <a:lstStyle/>
                    <a:p>
                      <a:r>
                        <a:rPr lang="en-US" dirty="0" smtClean="0"/>
                        <a:t>Denver Health Medical Center</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University</a:t>
                      </a:r>
                      <a:r>
                        <a:rPr lang="en-US" baseline="0" dirty="0" smtClean="0"/>
                        <a:t> of Utah</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Yale New</a:t>
                      </a:r>
                      <a:r>
                        <a:rPr lang="en-US" baseline="0" dirty="0" smtClean="0"/>
                        <a:t> Haven Hospital</a:t>
                      </a:r>
                      <a:endParaRPr lang="en-US" dirty="0" smtClean="0"/>
                    </a:p>
                  </a:txBody>
                  <a:tcPr/>
                </a:tc>
                <a:tc>
                  <a:txBody>
                    <a:bodyPr/>
                    <a:lstStyle/>
                    <a:p>
                      <a:r>
                        <a:rPr lang="en-US" dirty="0" smtClean="0"/>
                        <a:t>University</a:t>
                      </a:r>
                      <a:r>
                        <a:rPr lang="en-US" baseline="0" dirty="0" smtClean="0"/>
                        <a:t> of Florida</a:t>
                      </a:r>
                      <a:endParaRPr lang="en-US" dirty="0"/>
                    </a:p>
                  </a:txBody>
                  <a:tcPr/>
                </a:tc>
              </a:tr>
              <a:tr h="370840">
                <a:tc>
                  <a:txBody>
                    <a:bodyPr/>
                    <a:lstStyle/>
                    <a:p>
                      <a:r>
                        <a:rPr lang="en-US" dirty="0" smtClean="0"/>
                        <a:t>Griffin Hospital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Niagara</a:t>
                      </a:r>
                      <a:r>
                        <a:rPr lang="en-US" baseline="0" dirty="0" smtClean="0"/>
                        <a:t> Health System</a:t>
                      </a:r>
                      <a:endParaRPr lang="en-US" dirty="0" smtClean="0"/>
                    </a:p>
                  </a:txBody>
                  <a:tcPr/>
                </a:tc>
                <a:tc>
                  <a:txBody>
                    <a:bodyPr/>
                    <a:lstStyle/>
                    <a:p>
                      <a:r>
                        <a:rPr lang="en-US" dirty="0" smtClean="0"/>
                        <a:t>Mission Hospital</a:t>
                      </a:r>
                      <a:endParaRPr lang="en-US" dirty="0"/>
                    </a:p>
                  </a:txBody>
                  <a:tcPr/>
                </a:tc>
              </a:tr>
              <a:tr h="370840">
                <a:tc>
                  <a:txBody>
                    <a:bodyPr/>
                    <a:lstStyle/>
                    <a:p>
                      <a:r>
                        <a:rPr lang="en-US" dirty="0" smtClean="0"/>
                        <a:t>UC San Diego</a:t>
                      </a:r>
                      <a:endParaRPr lang="en-US" dirty="0"/>
                    </a:p>
                  </a:txBody>
                  <a:tcPr/>
                </a:tc>
                <a:tc>
                  <a:txBody>
                    <a:bodyPr/>
                    <a:lstStyle/>
                    <a:p>
                      <a:r>
                        <a:rPr lang="en-US" dirty="0" smtClean="0"/>
                        <a:t>UC Davis Medical Center</a:t>
                      </a:r>
                      <a:endParaRPr lang="en-US" dirty="0"/>
                    </a:p>
                  </a:txBody>
                  <a:tcPr/>
                </a:tc>
                <a:tc>
                  <a:txBody>
                    <a:bodyPr/>
                    <a:lstStyle/>
                    <a:p>
                      <a:r>
                        <a:rPr lang="en-US" dirty="0" smtClean="0"/>
                        <a:t>Doylestown</a:t>
                      </a:r>
                      <a:r>
                        <a:rPr lang="en-US" baseline="0" dirty="0" smtClean="0"/>
                        <a:t> Hospital</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San Joaquin Community Hospital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Oregon Health and Science University</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 Boston Community Living Center</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Johns Hopkins</a:t>
                      </a:r>
                      <a:r>
                        <a:rPr lang="en-US" baseline="0" dirty="0" smtClean="0"/>
                        <a:t> (3 hospitals)</a:t>
                      </a:r>
                      <a:endParaRPr lang="en-US" dirty="0" smtClean="0"/>
                    </a:p>
                  </a:txBody>
                  <a:tcPr/>
                </a:tc>
                <a:tc>
                  <a:txBody>
                    <a:bodyPr/>
                    <a:lstStyle/>
                    <a:p>
                      <a:r>
                        <a:rPr lang="en-US" dirty="0" smtClean="0"/>
                        <a:t>McLeod Regional Medical</a:t>
                      </a:r>
                      <a:r>
                        <a:rPr lang="en-US" baseline="0" dirty="0" smtClean="0"/>
                        <a:t> Center</a:t>
                      </a:r>
                      <a:endParaRPr lang="en-US" dirty="0"/>
                    </a:p>
                  </a:txBody>
                  <a:tcPr/>
                </a:tc>
                <a:tc>
                  <a:txBody>
                    <a:bodyPr/>
                    <a:lstStyle/>
                    <a:p>
                      <a:r>
                        <a:rPr lang="en-US" dirty="0" smtClean="0"/>
                        <a:t>University of Kentucky Chandler Hospital</a:t>
                      </a:r>
                      <a:endParaRPr lang="en-US" dirty="0"/>
                    </a:p>
                  </a:txBody>
                  <a:tcPr/>
                </a:tc>
              </a:tr>
            </a:tbl>
          </a:graphicData>
        </a:graphic>
      </p:graphicFrame>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177278682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cstate="print"/>
          <a:srcRect l="12500" t="19531" r="21249" b="61179"/>
          <a:stretch>
            <a:fillRect/>
          </a:stretch>
        </p:blipFill>
        <p:spPr bwMode="auto">
          <a:xfrm>
            <a:off x="609600" y="1020961"/>
            <a:ext cx="8001000" cy="1646039"/>
          </a:xfrm>
          <a:prstGeom prst="rect">
            <a:avLst/>
          </a:prstGeom>
          <a:noFill/>
          <a:ln w="25400">
            <a:solidFill>
              <a:srgbClr val="FF0000"/>
            </a:solidFill>
            <a:miter lim="800000"/>
            <a:headEnd/>
            <a:tailEnd/>
          </a:ln>
        </p:spPr>
      </p:pic>
      <p:graphicFrame>
        <p:nvGraphicFramePr>
          <p:cNvPr id="9" name="Table 8"/>
          <p:cNvGraphicFramePr>
            <a:graphicFrameLocks noGrp="1"/>
          </p:cNvGraphicFramePr>
          <p:nvPr/>
        </p:nvGraphicFramePr>
        <p:xfrm>
          <a:off x="342900" y="2869512"/>
          <a:ext cx="8496300" cy="2845488"/>
        </p:xfrm>
        <a:graphic>
          <a:graphicData uri="http://schemas.openxmlformats.org/drawingml/2006/table">
            <a:tbl>
              <a:tblPr firstRow="1" bandRow="1">
                <a:tableStyleId>{D7AC3CCA-C797-4891-BE02-D94E43425B78}</a:tableStyleId>
              </a:tblPr>
              <a:tblGrid>
                <a:gridCol w="3117908"/>
                <a:gridCol w="2026640"/>
                <a:gridCol w="2104588"/>
                <a:gridCol w="1247164"/>
              </a:tblGrid>
              <a:tr h="387456">
                <a:tc>
                  <a:txBody>
                    <a:bodyPr/>
                    <a:lstStyle/>
                    <a:p>
                      <a:endParaRPr lang="en-US" dirty="0"/>
                    </a:p>
                  </a:txBody>
                  <a:tcPr/>
                </a:tc>
                <a:tc>
                  <a:txBody>
                    <a:bodyPr/>
                    <a:lstStyle/>
                    <a:p>
                      <a:pPr algn="ctr"/>
                      <a:r>
                        <a:rPr lang="en-US" dirty="0" smtClean="0"/>
                        <a:t>PHARMACIST</a:t>
                      </a:r>
                    </a:p>
                  </a:txBody>
                  <a:tcPr/>
                </a:tc>
                <a:tc>
                  <a:txBody>
                    <a:bodyPr/>
                    <a:lstStyle/>
                    <a:p>
                      <a:pPr algn="ctr"/>
                      <a:r>
                        <a:rPr lang="en-US" dirty="0" smtClean="0"/>
                        <a:t>IT-RELATED</a:t>
                      </a:r>
                    </a:p>
                  </a:txBody>
                  <a:tcPr/>
                </a:tc>
                <a:tc>
                  <a:txBody>
                    <a:bodyPr/>
                    <a:lstStyle/>
                    <a:p>
                      <a:pPr algn="ctr"/>
                      <a:r>
                        <a:rPr lang="en-US" dirty="0" smtClean="0"/>
                        <a:t>OTHER</a:t>
                      </a:r>
                    </a:p>
                  </a:txBody>
                  <a:tcPr/>
                </a:tc>
              </a:tr>
              <a:tr h="588936">
                <a:tc>
                  <a:txBody>
                    <a:bodyPr/>
                    <a:lstStyle/>
                    <a:p>
                      <a:r>
                        <a:rPr lang="en-US" dirty="0" smtClean="0"/>
                        <a:t>↓ Medication Discrepancies</a:t>
                      </a:r>
                      <a:endParaRPr lang="en-US" dirty="0"/>
                    </a:p>
                  </a:txBody>
                  <a:tcPr anchor="ctr"/>
                </a:tc>
                <a:tc>
                  <a:txBody>
                    <a:bodyPr/>
                    <a:lstStyle/>
                    <a:p>
                      <a:pPr algn="ctr"/>
                      <a:r>
                        <a:rPr lang="en-US" dirty="0" smtClean="0"/>
                        <a:t>10/10</a:t>
                      </a:r>
                      <a:endParaRPr lang="en-US" dirty="0"/>
                    </a:p>
                  </a:txBody>
                  <a:tcPr anchor="ctr"/>
                </a:tc>
                <a:tc>
                  <a:txBody>
                    <a:bodyPr/>
                    <a:lstStyle/>
                    <a:p>
                      <a:pPr algn="ctr"/>
                      <a:r>
                        <a:rPr lang="en-US" dirty="0" smtClean="0"/>
                        <a:t>3/3</a:t>
                      </a:r>
                      <a:endParaRPr lang="en-US" dirty="0"/>
                    </a:p>
                  </a:txBody>
                  <a:tcPr anchor="ctr"/>
                </a:tc>
                <a:tc>
                  <a:txBody>
                    <a:bodyPr/>
                    <a:lstStyle/>
                    <a:p>
                      <a:pPr algn="ctr"/>
                      <a:r>
                        <a:rPr lang="en-US" dirty="0" smtClean="0"/>
                        <a:t>4/4</a:t>
                      </a:r>
                      <a:endParaRPr lang="en-US" dirty="0"/>
                    </a:p>
                  </a:txBody>
                  <a:tcPr anchor="ctr"/>
                </a:tc>
              </a:tr>
              <a:tr h="588936">
                <a:tc>
                  <a:txBody>
                    <a:bodyPr/>
                    <a:lstStyle/>
                    <a:p>
                      <a:r>
                        <a:rPr lang="en-US" dirty="0" smtClean="0"/>
                        <a:t>↓ Potential Adverse Drug Events (PADE)</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2/2</a:t>
                      </a:r>
                      <a:endParaRPr lang="en-US" dirty="0"/>
                    </a:p>
                  </a:txBody>
                  <a:tcPr anchor="ctr"/>
                </a:tc>
              </a:tr>
              <a:tr h="588936">
                <a:tc>
                  <a:txBody>
                    <a:bodyPr/>
                    <a:lstStyle/>
                    <a:p>
                      <a:r>
                        <a:rPr lang="en-US" dirty="0" smtClean="0"/>
                        <a:t>↓ Preventable Adverse</a:t>
                      </a:r>
                      <a:r>
                        <a:rPr lang="en-US" baseline="0" dirty="0" smtClean="0"/>
                        <a:t> Drug Events (ADE)</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1/1</a:t>
                      </a:r>
                      <a:endParaRPr lang="en-US" dirty="0"/>
                    </a:p>
                  </a:txBody>
                  <a:tcPr anchor="ctr"/>
                </a:tc>
                <a:tc>
                  <a:txBody>
                    <a:bodyPr/>
                    <a:lstStyle/>
                    <a:p>
                      <a:pPr algn="ctr"/>
                      <a:r>
                        <a:rPr lang="en-US" dirty="0" smtClean="0"/>
                        <a:t>---</a:t>
                      </a:r>
                      <a:endParaRPr lang="en-US" dirty="0"/>
                    </a:p>
                  </a:txBody>
                  <a:tcPr anchor="ctr"/>
                </a:tc>
              </a:tr>
              <a:tr h="588936">
                <a:tc>
                  <a:txBody>
                    <a:bodyPr/>
                    <a:lstStyle/>
                    <a:p>
                      <a:r>
                        <a:rPr lang="en-US" dirty="0" smtClean="0"/>
                        <a:t>↓ Healthcare Utilization</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0/1</a:t>
                      </a:r>
                      <a:endParaRPr lang="en-US" dirty="0"/>
                    </a:p>
                  </a:txBody>
                  <a:tcPr anchor="ctr"/>
                </a:tc>
                <a:tc>
                  <a:txBody>
                    <a:bodyPr/>
                    <a:lstStyle/>
                    <a:p>
                      <a:pPr algn="ctr"/>
                      <a:r>
                        <a:rPr lang="en-US" dirty="0" smtClean="0"/>
                        <a:t>---</a:t>
                      </a:r>
                      <a:endParaRPr lang="en-US" dirty="0"/>
                    </a:p>
                  </a:txBody>
                  <a:tcPr anchor="ctr"/>
                </a:tc>
              </a:tr>
            </a:tbl>
          </a:graphicData>
        </a:graphic>
      </p:graphicFrame>
      <p:sp>
        <p:nvSpPr>
          <p:cNvPr id="5" name="Rectangle 4"/>
          <p:cNvSpPr/>
          <p:nvPr/>
        </p:nvSpPr>
        <p:spPr>
          <a:xfrm>
            <a:off x="762000" y="5730895"/>
            <a:ext cx="8382000" cy="1508105"/>
          </a:xfrm>
          <a:prstGeom prst="rect">
            <a:avLst/>
          </a:prstGeom>
        </p:spPr>
        <p:txBody>
          <a:bodyPr wrap="square">
            <a:spAutoFit/>
          </a:bodyPr>
          <a:lstStyle/>
          <a:p>
            <a:pPr marL="3089275" lvl="1" indent="-3089275">
              <a:defRPr/>
            </a:pPr>
            <a:r>
              <a:rPr lang="en-US" sz="1600" dirty="0">
                <a:latin typeface="+mn-lt"/>
              </a:rPr>
              <a:t>Successful programs:	Intensive pharmacy staff involvement</a:t>
            </a:r>
          </a:p>
          <a:p>
            <a:pPr marL="3089275" lvl="1">
              <a:defRPr/>
            </a:pPr>
            <a:r>
              <a:rPr lang="en-US" sz="1600" dirty="0">
                <a:latin typeface="+mn-lt"/>
              </a:rPr>
              <a:t>Focus on high risk subset of </a:t>
            </a:r>
            <a:r>
              <a:rPr lang="en-US" sz="1600" dirty="0" smtClean="0">
                <a:latin typeface="+mn-lt"/>
              </a:rPr>
              <a:t>patients</a:t>
            </a:r>
          </a:p>
          <a:p>
            <a:pPr marL="3089275" lvl="1">
              <a:defRPr/>
            </a:pPr>
            <a:r>
              <a:rPr lang="en-US" sz="1600" dirty="0" smtClean="0">
                <a:latin typeface="+mj-lt"/>
              </a:rPr>
              <a:t>Formed the basis of the intervention</a:t>
            </a:r>
          </a:p>
          <a:p>
            <a:pPr marL="3089275" lvl="1">
              <a:defRPr/>
            </a:pPr>
            <a:endParaRPr lang="en-US" sz="2200" dirty="0" smtClean="0">
              <a:latin typeface="+mn-lt"/>
            </a:endParaRPr>
          </a:p>
          <a:p>
            <a:pPr marL="3089275" lvl="1">
              <a:defRPr/>
            </a:pPr>
            <a:endParaRPr lang="en-US" sz="2200" dirty="0">
              <a:latin typeface="+mn-lt"/>
            </a:endParaRPr>
          </a:p>
        </p:txBody>
      </p:sp>
      <p:pic>
        <p:nvPicPr>
          <p:cNvPr id="8" name="Picture 7"/>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10" name="Rectangle 6"/>
          <p:cNvSpPr>
            <a:spLocks noGrp="1" noChangeArrowheads="1"/>
          </p:cNvSpPr>
          <p:nvPr>
            <p:ph type="sldNum" sz="quarter" idx="4294967295"/>
          </p:nvPr>
        </p:nvSpPr>
        <p:spPr>
          <a:xfrm>
            <a:off x="6553200" y="6477000"/>
            <a:ext cx="1905000" cy="228600"/>
          </a:xfrm>
          <a:prstGeom prst="rect">
            <a:avLst/>
          </a:prstGeom>
        </p:spPr>
        <p:txBody>
          <a:bodyPr/>
          <a:lstStyle>
            <a:lvl1pPr>
              <a:defRPr/>
            </a:lvl1pPr>
          </a:lstStyle>
          <a:p>
            <a:pPr algn="r">
              <a:defRPr/>
            </a:pPr>
            <a:fld id="{2FF205D0-6616-48D4-A23C-4C892FFBB6DE}" type="slidenum">
              <a:rPr lang="en-US" sz="1100">
                <a:solidFill>
                  <a:schemeClr val="bg1"/>
                </a:solidFill>
                <a:latin typeface="+mn-lt"/>
              </a:rPr>
              <a:pPr algn="r">
                <a:defRPr/>
              </a:pPr>
              <a:t>39</a:t>
            </a:fld>
            <a:endParaRPr lang="en-US" sz="1100" dirty="0">
              <a:solidFill>
                <a:schemeClr val="bg1"/>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Home Medications</a:t>
            </a:r>
            <a:endParaRPr lang="en-US" b="1" dirty="0">
              <a:solidFill>
                <a:schemeClr val="tx1"/>
              </a:solidFill>
              <a:latin typeface="Helvetica" pitchFamily="-84" charset="0"/>
            </a:endParaRPr>
          </a:p>
        </p:txBody>
      </p:sp>
      <p:sp>
        <p:nvSpPr>
          <p:cNvPr id="18434" name="Content Placeholder 2"/>
          <p:cNvSpPr txBox="1">
            <a:spLocks/>
          </p:cNvSpPr>
          <p:nvPr/>
        </p:nvSpPr>
        <p:spPr bwMode="auto">
          <a:xfrm>
            <a:off x="228600" y="990600"/>
            <a:ext cx="8915400" cy="4953000"/>
          </a:xfrm>
          <a:prstGeom prst="rect">
            <a:avLst/>
          </a:prstGeom>
          <a:noFill/>
          <a:ln w="9525">
            <a:noFill/>
            <a:miter lim="800000"/>
            <a:headEnd/>
            <a:tailEnd/>
          </a:ln>
        </p:spPr>
        <p:txBody>
          <a:bodyPr/>
          <a:lstStyle/>
          <a:p>
            <a:pPr>
              <a:buFontTx/>
              <a:buChar char="•"/>
            </a:pPr>
            <a:r>
              <a:rPr lang="en-US" sz="3200" dirty="0">
                <a:latin typeface="+mj-lt"/>
              </a:rPr>
              <a:t>Losartan 50 </a:t>
            </a:r>
            <a:r>
              <a:rPr lang="en-US" sz="3200" dirty="0" smtClean="0">
                <a:latin typeface="+mj-lt"/>
              </a:rPr>
              <a:t>mg daily</a:t>
            </a:r>
            <a:endParaRPr lang="en-US" sz="3200" dirty="0">
              <a:latin typeface="+mj-lt"/>
            </a:endParaRPr>
          </a:p>
          <a:p>
            <a:pPr>
              <a:buFontTx/>
              <a:buChar char="•"/>
            </a:pPr>
            <a:r>
              <a:rPr lang="en-US" sz="3200" dirty="0">
                <a:latin typeface="+mj-lt"/>
              </a:rPr>
              <a:t>Spironolactone 25 </a:t>
            </a:r>
            <a:r>
              <a:rPr lang="en-US" sz="3200" dirty="0" smtClean="0">
                <a:latin typeface="+mj-lt"/>
              </a:rPr>
              <a:t>mg daily</a:t>
            </a:r>
            <a:endParaRPr lang="en-US" sz="3200" dirty="0">
              <a:latin typeface="+mj-lt"/>
            </a:endParaRPr>
          </a:p>
          <a:p>
            <a:pPr>
              <a:buFontTx/>
              <a:buChar char="•"/>
            </a:pPr>
            <a:r>
              <a:rPr lang="en-US" sz="3200" dirty="0">
                <a:latin typeface="+mj-lt"/>
              </a:rPr>
              <a:t>ASA 81 </a:t>
            </a:r>
            <a:r>
              <a:rPr lang="en-US" sz="3200" dirty="0" smtClean="0">
                <a:latin typeface="+mj-lt"/>
              </a:rPr>
              <a:t>mg daily</a:t>
            </a:r>
            <a:endParaRPr lang="en-US" sz="3200" dirty="0">
              <a:latin typeface="+mj-lt"/>
            </a:endParaRPr>
          </a:p>
          <a:p>
            <a:pPr>
              <a:buFontTx/>
              <a:buChar char="•"/>
            </a:pPr>
            <a:r>
              <a:rPr lang="en-US" sz="3200" dirty="0" smtClean="0">
                <a:latin typeface="+mj-lt"/>
              </a:rPr>
              <a:t>Furosemide </a:t>
            </a:r>
            <a:r>
              <a:rPr lang="en-US" sz="3200" dirty="0">
                <a:latin typeface="+mj-lt"/>
              </a:rPr>
              <a:t>80 mg </a:t>
            </a:r>
            <a:r>
              <a:rPr lang="en-US" sz="3200" dirty="0" smtClean="0">
                <a:latin typeface="+mj-lt"/>
              </a:rPr>
              <a:t>BID </a:t>
            </a:r>
            <a:endParaRPr lang="en-US" sz="3200" dirty="0">
              <a:latin typeface="+mj-lt"/>
            </a:endParaRPr>
          </a:p>
          <a:p>
            <a:pPr>
              <a:buFontTx/>
              <a:buChar char="•"/>
            </a:pPr>
            <a:r>
              <a:rPr lang="en-US" sz="3200" dirty="0">
                <a:latin typeface="+mj-lt"/>
              </a:rPr>
              <a:t>Digoxin .</a:t>
            </a:r>
            <a:r>
              <a:rPr lang="en-US" sz="3200" dirty="0" smtClean="0">
                <a:latin typeface="+mj-lt"/>
              </a:rPr>
              <a:t>250 mg daily</a:t>
            </a:r>
            <a:endParaRPr lang="en-US" sz="3200" dirty="0">
              <a:latin typeface="+mj-lt"/>
            </a:endParaRPr>
          </a:p>
          <a:p>
            <a:pPr>
              <a:buFontTx/>
              <a:buChar char="•"/>
            </a:pPr>
            <a:r>
              <a:rPr lang="en-US" sz="3200" dirty="0" smtClean="0">
                <a:latin typeface="+mj-lt"/>
              </a:rPr>
              <a:t>Carvedilol </a:t>
            </a:r>
            <a:r>
              <a:rPr lang="en-US" sz="3200" dirty="0">
                <a:latin typeface="+mj-lt"/>
              </a:rPr>
              <a:t>6.25 mg </a:t>
            </a:r>
            <a:r>
              <a:rPr lang="en-US" sz="3200" dirty="0" smtClean="0">
                <a:latin typeface="+mj-lt"/>
              </a:rPr>
              <a:t>BID</a:t>
            </a:r>
          </a:p>
          <a:p>
            <a:pPr>
              <a:buFontTx/>
              <a:buChar char="•"/>
            </a:pPr>
            <a:r>
              <a:rPr lang="en-US" sz="3200" dirty="0" err="1" smtClean="0">
                <a:latin typeface="+mj-lt"/>
              </a:rPr>
              <a:t>Pravastatin</a:t>
            </a:r>
            <a:r>
              <a:rPr lang="en-US" sz="3200" dirty="0" smtClean="0">
                <a:latin typeface="+mj-lt"/>
              </a:rPr>
              <a:t> 40 mg daily</a:t>
            </a:r>
            <a:endParaRPr lang="en-US" sz="3200" dirty="0">
              <a:latin typeface="+mj-lt"/>
            </a:endParaRPr>
          </a:p>
          <a:p>
            <a:pPr>
              <a:buFontTx/>
              <a:buChar char="•"/>
            </a:pPr>
            <a:r>
              <a:rPr lang="en-US" sz="3200" dirty="0">
                <a:latin typeface="+mj-lt"/>
              </a:rPr>
              <a:t>Omeprazole 40 </a:t>
            </a:r>
            <a:r>
              <a:rPr lang="en-US" sz="3200" dirty="0" smtClean="0">
                <a:latin typeface="+mj-lt"/>
              </a:rPr>
              <a:t>mg daily</a:t>
            </a:r>
            <a:endParaRPr lang="en-US" sz="3200" dirty="0">
              <a:latin typeface="+mj-lt"/>
            </a:endParaRPr>
          </a:p>
          <a:p>
            <a:pPr>
              <a:buFontTx/>
              <a:buChar char="•"/>
            </a:pPr>
            <a:r>
              <a:rPr lang="en-US" sz="3200" dirty="0" err="1">
                <a:latin typeface="+mj-lt"/>
              </a:rPr>
              <a:t>Saxagliptin</a:t>
            </a:r>
            <a:r>
              <a:rPr lang="en-US" sz="3200" dirty="0">
                <a:latin typeface="+mj-lt"/>
              </a:rPr>
              <a:t>/Metformin 5 mg /1000 </a:t>
            </a:r>
            <a:r>
              <a:rPr lang="en-US" sz="3200" dirty="0" smtClean="0">
                <a:latin typeface="+mj-lt"/>
              </a:rPr>
              <a:t>mg daily</a:t>
            </a:r>
          </a:p>
          <a:p>
            <a:pPr>
              <a:buFontTx/>
              <a:buChar char="•"/>
            </a:pPr>
            <a:r>
              <a:rPr lang="en-US" sz="3200" b="1" dirty="0" smtClean="0">
                <a:latin typeface="Arial" pitchFamily="34" charset="0"/>
                <a:cs typeface="Arial" pitchFamily="34" charset="0"/>
              </a:rPr>
              <a:t>Levothyroxine 25 mcg </a:t>
            </a:r>
            <a:r>
              <a:rPr lang="en-US" sz="3200" dirty="0" smtClean="0">
                <a:latin typeface="Arial" pitchFamily="34" charset="0"/>
                <a:cs typeface="Arial" pitchFamily="34" charset="0"/>
              </a:rPr>
              <a:t>daily</a:t>
            </a:r>
            <a:endParaRPr lang="en-US" sz="3200" b="1" dirty="0" smtClean="0">
              <a:latin typeface="Arial" pitchFamily="34" charset="0"/>
              <a:cs typeface="Arial" pitchFamily="34" charset="0"/>
            </a:endParaRPr>
          </a:p>
          <a:p>
            <a:pPr>
              <a:buFontTx/>
              <a:buChar char="•"/>
            </a:pPr>
            <a:endParaRPr lang="en-US" sz="3200" dirty="0">
              <a:latin typeface="+mj-lt"/>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7086600" cy="533400"/>
          </a:xfrm>
        </p:spPr>
        <p:txBody>
          <a:bodyPr/>
          <a:lstStyle/>
          <a:p>
            <a:r>
              <a:rPr lang="en-US" dirty="0" smtClean="0"/>
              <a:t>MARQUIS2 Intervention Components</a:t>
            </a:r>
            <a:endParaRPr lang="en-US" dirty="0"/>
          </a:p>
        </p:txBody>
      </p:sp>
      <p:sp>
        <p:nvSpPr>
          <p:cNvPr id="5" name="Content Placeholder 4"/>
          <p:cNvSpPr>
            <a:spLocks noGrp="1"/>
          </p:cNvSpPr>
          <p:nvPr>
            <p:ph sz="half" idx="1"/>
          </p:nvPr>
        </p:nvSpPr>
        <p:spPr>
          <a:xfrm>
            <a:off x="304800" y="1066800"/>
            <a:ext cx="4191000" cy="5257800"/>
          </a:xfrm>
        </p:spPr>
        <p:txBody>
          <a:bodyPr/>
          <a:lstStyle/>
          <a:p>
            <a:r>
              <a:rPr lang="en-US" sz="2000" dirty="0" smtClean="0"/>
              <a:t>Medication Reconciliation Bundle</a:t>
            </a:r>
          </a:p>
          <a:p>
            <a:pPr lvl="1"/>
            <a:r>
              <a:rPr lang="en-US" sz="1600" dirty="0" smtClean="0"/>
              <a:t>“Best Possible Medication History”</a:t>
            </a:r>
          </a:p>
          <a:p>
            <a:pPr lvl="1"/>
            <a:r>
              <a:rPr lang="en-US" sz="1600" dirty="0" smtClean="0"/>
              <a:t>Reconciliation at discharge</a:t>
            </a:r>
          </a:p>
          <a:p>
            <a:pPr lvl="1"/>
            <a:r>
              <a:rPr lang="en-US" sz="1600" dirty="0" smtClean="0"/>
              <a:t>Patient counseling </a:t>
            </a:r>
          </a:p>
          <a:p>
            <a:pPr lvl="1"/>
            <a:r>
              <a:rPr lang="en-US" sz="1600" dirty="0" smtClean="0"/>
              <a:t>Forwarding information to next provider</a:t>
            </a:r>
          </a:p>
          <a:p>
            <a:r>
              <a:rPr lang="en-US" sz="2000" dirty="0" smtClean="0"/>
              <a:t>Risk Assessment</a:t>
            </a:r>
          </a:p>
          <a:p>
            <a:pPr lvl="1"/>
            <a:r>
              <a:rPr lang="en-US" sz="1600" dirty="0" smtClean="0"/>
              <a:t>Intense vs. Standard Bundle depending on patient risk</a:t>
            </a:r>
          </a:p>
          <a:p>
            <a:r>
              <a:rPr lang="en-US" sz="2000" dirty="0" smtClean="0"/>
              <a:t>Training providers in taking a BPMH and in performing discharge counseling</a:t>
            </a:r>
          </a:p>
          <a:p>
            <a:endParaRPr lang="en-US" sz="2000" dirty="0" smtClean="0"/>
          </a:p>
          <a:p>
            <a:endParaRPr lang="en-US" sz="2000" dirty="0" smtClean="0"/>
          </a:p>
          <a:p>
            <a:endParaRPr lang="en-US" sz="2000" dirty="0" smtClean="0"/>
          </a:p>
          <a:p>
            <a:endParaRPr lang="en-US" sz="2000" dirty="0" smtClean="0"/>
          </a:p>
          <a:p>
            <a:endParaRPr lang="en-US" sz="2000" dirty="0"/>
          </a:p>
        </p:txBody>
      </p:sp>
      <p:sp>
        <p:nvSpPr>
          <p:cNvPr id="6" name="Content Placeholder 5"/>
          <p:cNvSpPr>
            <a:spLocks noGrp="1"/>
          </p:cNvSpPr>
          <p:nvPr>
            <p:ph sz="half" idx="2"/>
          </p:nvPr>
        </p:nvSpPr>
        <p:spPr>
          <a:xfrm>
            <a:off x="4648200" y="1066800"/>
            <a:ext cx="4114800" cy="5257800"/>
          </a:xfrm>
        </p:spPr>
        <p:txBody>
          <a:bodyPr/>
          <a:lstStyle/>
          <a:p>
            <a:r>
              <a:rPr lang="en-US" sz="2000" dirty="0" smtClean="0"/>
              <a:t>Improving access to preadmission medication sources </a:t>
            </a:r>
          </a:p>
          <a:p>
            <a:pPr lvl="1"/>
            <a:r>
              <a:rPr lang="en-US" sz="1600" dirty="0" smtClean="0"/>
              <a:t>Encouraging patient-owned medication lists</a:t>
            </a:r>
          </a:p>
          <a:p>
            <a:pPr lvl="1"/>
            <a:r>
              <a:rPr lang="en-US" sz="1600" dirty="0" smtClean="0"/>
              <a:t>Facilitating access to other medication sources (e.g., pharmacies)</a:t>
            </a:r>
          </a:p>
          <a:p>
            <a:r>
              <a:rPr lang="en-US" sz="2000" dirty="0" smtClean="0"/>
              <a:t>Other high-risk, high-reward interventions</a:t>
            </a:r>
          </a:p>
          <a:p>
            <a:pPr lvl="1"/>
            <a:r>
              <a:rPr lang="en-US" sz="1600" dirty="0" smtClean="0"/>
              <a:t>Implementing </a:t>
            </a:r>
            <a:r>
              <a:rPr lang="en-US" sz="1600" dirty="0"/>
              <a:t>and improving </a:t>
            </a:r>
            <a:r>
              <a:rPr lang="en-US" sz="1600" dirty="0" smtClean="0"/>
              <a:t>HIT</a:t>
            </a:r>
          </a:p>
          <a:p>
            <a:pPr lvl="1"/>
            <a:r>
              <a:rPr lang="en-US" sz="1600" dirty="0" smtClean="0"/>
              <a:t>Utilizing </a:t>
            </a:r>
            <a:r>
              <a:rPr lang="en-US" sz="1600" dirty="0"/>
              <a:t>social marketing </a:t>
            </a:r>
            <a:endParaRPr lang="en-US" sz="1600" dirty="0" smtClean="0"/>
          </a:p>
          <a:p>
            <a:pPr lvl="1"/>
            <a:r>
              <a:rPr lang="en-US" sz="1600" dirty="0" smtClean="0"/>
              <a:t>Engaging </a:t>
            </a:r>
            <a:r>
              <a:rPr lang="en-US" sz="1600" dirty="0"/>
              <a:t>community resources</a:t>
            </a:r>
          </a:p>
        </p:txBody>
      </p:sp>
      <p:pic>
        <p:nvPicPr>
          <p:cNvPr id="7" name="Picture 6"/>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9"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32752376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MARQUIS2 Toolkit</a:t>
            </a:r>
            <a:endParaRPr lang="en-US" dirty="0"/>
          </a:p>
        </p:txBody>
      </p:sp>
      <p:pic>
        <p:nvPicPr>
          <p:cNvPr id="6" name="Picture 5"/>
          <p:cNvPicPr>
            <a:picLocks noChangeAspect="1"/>
          </p:cNvPicPr>
          <p:nvPr/>
        </p:nvPicPr>
        <p:blipFill rotWithShape="1">
          <a:blip r:embed="rId3" cstate="print"/>
          <a:srcRect l="15385" t="8547" r="17308" b="7391"/>
          <a:stretch/>
        </p:blipFill>
        <p:spPr>
          <a:xfrm>
            <a:off x="990600" y="931545"/>
            <a:ext cx="7326868" cy="5147310"/>
          </a:xfrm>
          <a:prstGeom prst="rect">
            <a:avLst/>
          </a:prstGeom>
        </p:spPr>
      </p:pic>
      <p:pic>
        <p:nvPicPr>
          <p:cNvPr id="7" name="Picture 6"/>
          <p:cNvPicPr>
            <a:picLocks noChangeAspect="1"/>
          </p:cNvPicPr>
          <p:nvPr/>
        </p:nvPicPr>
        <p:blipFill rotWithShape="1">
          <a:blip r:embed="rId4" cstate="print"/>
          <a:srcRect l="20251" t="62608" r="61177" b="32948"/>
          <a:stretch/>
        </p:blipFill>
        <p:spPr>
          <a:xfrm>
            <a:off x="1524000" y="6148754"/>
            <a:ext cx="2438400" cy="328246"/>
          </a:xfrm>
          <a:prstGeom prst="rect">
            <a:avLst/>
          </a:prstGeom>
        </p:spPr>
      </p:pic>
      <p:pic>
        <p:nvPicPr>
          <p:cNvPr id="5" name="Picture 4"/>
          <p:cNvPicPr>
            <a:picLocks noChangeAspect="1" noChangeArrowheads="1"/>
          </p:cNvPicPr>
          <p:nvPr/>
        </p:nvPicPr>
        <p:blipFill>
          <a:blip r:embed="rId5" cstate="print"/>
          <a:srcRect/>
          <a:stretch>
            <a:fillRect/>
          </a:stretch>
        </p:blipFill>
        <p:spPr bwMode="auto">
          <a:xfrm>
            <a:off x="0" y="76200"/>
            <a:ext cx="2151887" cy="685800"/>
          </a:xfrm>
          <a:prstGeom prst="rect">
            <a:avLst/>
          </a:prstGeom>
          <a:noFill/>
          <a:ln w="9525">
            <a:noFill/>
            <a:miter lim="800000"/>
            <a:headEnd/>
            <a:tailEnd/>
          </a:ln>
        </p:spPr>
      </p:pic>
      <p:sp>
        <p:nvSpPr>
          <p:cNvPr id="8" name="Rectangle 6"/>
          <p:cNvSpPr>
            <a:spLocks noGrp="1" noChangeArrowheads="1"/>
          </p:cNvSpPr>
          <p:nvPr>
            <p:ph type="sldNum" sz="quarter" idx="4294967295"/>
          </p:nvPr>
        </p:nvSpPr>
        <p:spPr>
          <a:xfrm>
            <a:off x="6553200" y="6477000"/>
            <a:ext cx="1905000" cy="228600"/>
          </a:xfrm>
          <a:prstGeom prst="rect">
            <a:avLst/>
          </a:prstGeom>
        </p:spPr>
        <p:txBody>
          <a:bodyPr/>
          <a:lstStyle>
            <a:lvl1pPr>
              <a:defRPr/>
            </a:lvl1pPr>
          </a:lstStyle>
          <a:p>
            <a:pPr algn="r">
              <a:defRPr/>
            </a:pPr>
            <a:fld id="{2FF205D0-6616-48D4-A23C-4C892FFBB6DE}" type="slidenum">
              <a:rPr lang="en-US" sz="1100">
                <a:solidFill>
                  <a:schemeClr val="bg1"/>
                </a:solidFill>
                <a:latin typeface="+mn-lt"/>
              </a:rPr>
              <a:pPr algn="r">
                <a:defRPr/>
              </a:pPr>
              <a:t>41</a:t>
            </a:fld>
            <a:endParaRPr lang="en-US" sz="1100" dirty="0">
              <a:solidFill>
                <a:schemeClr val="bg1"/>
              </a:solidFill>
              <a:latin typeface="+mn-lt"/>
            </a:endParaRPr>
          </a:p>
        </p:txBody>
      </p:sp>
    </p:spTree>
    <p:extLst>
      <p:ext uri="{BB962C8B-B14F-4D97-AF65-F5344CB8AC3E}">
        <p14:creationId xmlns="" xmlns:p14="http://schemas.microsoft.com/office/powerpoint/2010/main" val="42822166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362200" y="0"/>
            <a:ext cx="6324600" cy="1143000"/>
          </a:xfrm>
        </p:spPr>
        <p:txBody>
          <a:bodyPr/>
          <a:lstStyle/>
          <a:p>
            <a:r>
              <a:rPr lang="en-US" sz="3200" dirty="0" smtClean="0">
                <a:latin typeface="Arial" charset="0"/>
                <a:cs typeface="Arial" charset="0"/>
              </a:rPr>
              <a:t>MARQUIS Toolkit*</a:t>
            </a:r>
            <a:endParaRPr lang="en-US" sz="3200" u="sng" dirty="0" smtClean="0">
              <a:latin typeface="Arial" charset="0"/>
              <a:cs typeface="Arial" charset="0"/>
            </a:endParaRPr>
          </a:p>
        </p:txBody>
      </p:sp>
      <p:sp>
        <p:nvSpPr>
          <p:cNvPr id="3" name="Content Placeholder 2"/>
          <p:cNvSpPr>
            <a:spLocks noGrp="1"/>
          </p:cNvSpPr>
          <p:nvPr>
            <p:ph idx="1"/>
          </p:nvPr>
        </p:nvSpPr>
        <p:spPr>
          <a:xfrm>
            <a:off x="304800" y="1143000"/>
            <a:ext cx="8686800" cy="4525963"/>
          </a:xfrm>
        </p:spPr>
        <p:txBody>
          <a:bodyPr rtlCol="0">
            <a:noAutofit/>
          </a:bodyPr>
          <a:lstStyle/>
          <a:p>
            <a:pPr marL="342900" lvl="1" indent="-342900" fontAlgn="auto">
              <a:spcBef>
                <a:spcPts val="0"/>
              </a:spcBef>
              <a:spcAft>
                <a:spcPts val="0"/>
              </a:spcAft>
              <a:buFont typeface="Arial" pitchFamily="34" charset="0"/>
              <a:buChar char="•"/>
              <a:defRPr/>
            </a:pPr>
            <a:r>
              <a:rPr lang="en-US" sz="2200" dirty="0"/>
              <a:t>A compilation of the “best practices” around medication </a:t>
            </a:r>
            <a:r>
              <a:rPr lang="en-US" sz="2200" dirty="0" smtClean="0"/>
              <a:t>reconciliation, with resources to support deployment of the intervention components</a:t>
            </a:r>
          </a:p>
          <a:p>
            <a:pPr marL="342900" lvl="1" indent="-342900" fontAlgn="auto">
              <a:spcBef>
                <a:spcPts val="0"/>
              </a:spcBef>
              <a:spcAft>
                <a:spcPts val="0"/>
              </a:spcAft>
              <a:buFont typeface="Arial" pitchFamily="34" charset="0"/>
              <a:buChar char="•"/>
              <a:defRPr/>
            </a:pPr>
            <a:endParaRPr lang="en-US" sz="2200" dirty="0" smtClean="0"/>
          </a:p>
          <a:p>
            <a:pPr marL="1200150" lvl="3" indent="-342900" fontAlgn="auto">
              <a:lnSpc>
                <a:spcPct val="150000"/>
              </a:lnSpc>
              <a:spcBef>
                <a:spcPts val="0"/>
              </a:spcBef>
              <a:spcAft>
                <a:spcPts val="0"/>
              </a:spcAft>
              <a:buFont typeface="Wingdings" pitchFamily="2" charset="2"/>
              <a:buChar char="Ø"/>
              <a:defRPr/>
            </a:pPr>
            <a:r>
              <a:rPr lang="fr-FR" sz="2200" dirty="0" smtClean="0"/>
              <a:t>MARQUIS </a:t>
            </a:r>
            <a:r>
              <a:rPr lang="en-US" sz="2200" dirty="0" smtClean="0"/>
              <a:t>Implementation Manual</a:t>
            </a:r>
            <a:endParaRPr lang="fr-FR" sz="2200" dirty="0" smtClean="0"/>
          </a:p>
          <a:p>
            <a:pPr marL="1200150" lvl="3" indent="-342900" fontAlgn="auto">
              <a:lnSpc>
                <a:spcPct val="150000"/>
              </a:lnSpc>
              <a:spcBef>
                <a:spcPts val="0"/>
              </a:spcBef>
              <a:spcAft>
                <a:spcPts val="0"/>
              </a:spcAft>
              <a:buFont typeface="Wingdings" pitchFamily="2" charset="2"/>
              <a:buChar char="Ø"/>
              <a:defRPr/>
            </a:pPr>
            <a:r>
              <a:rPr lang="en-US" sz="2200" dirty="0"/>
              <a:t>Best Possible Medication History (BPMH) Pocket Cards</a:t>
            </a:r>
          </a:p>
          <a:p>
            <a:pPr marL="1200150" lvl="3" indent="-342900" fontAlgn="auto">
              <a:lnSpc>
                <a:spcPct val="150000"/>
              </a:lnSpc>
              <a:spcBef>
                <a:spcPts val="0"/>
              </a:spcBef>
              <a:spcAft>
                <a:spcPts val="0"/>
              </a:spcAft>
              <a:buFont typeface="Wingdings" pitchFamily="2" charset="2"/>
              <a:buChar char="Ø"/>
              <a:defRPr/>
            </a:pPr>
            <a:r>
              <a:rPr lang="en-US" sz="2200" dirty="0" smtClean="0"/>
              <a:t>Taking </a:t>
            </a:r>
            <a:r>
              <a:rPr lang="en-US" sz="2200" dirty="0"/>
              <a:t>a Good Medication History Video</a:t>
            </a:r>
          </a:p>
          <a:p>
            <a:pPr marL="1200150" lvl="3" indent="-342900" fontAlgn="auto">
              <a:lnSpc>
                <a:spcPct val="150000"/>
              </a:lnSpc>
              <a:spcBef>
                <a:spcPts val="0"/>
              </a:spcBef>
              <a:spcAft>
                <a:spcPts val="0"/>
              </a:spcAft>
              <a:buFont typeface="Wingdings" pitchFamily="2" charset="2"/>
              <a:buChar char="Ø"/>
              <a:defRPr/>
            </a:pPr>
            <a:r>
              <a:rPr lang="en-US" sz="2200" dirty="0" smtClean="0"/>
              <a:t>Good </a:t>
            </a:r>
            <a:r>
              <a:rPr lang="en-US" sz="2200" dirty="0"/>
              <a:t>Discharge Counseling </a:t>
            </a:r>
            <a:r>
              <a:rPr lang="en-US" sz="2200" dirty="0" smtClean="0"/>
              <a:t>Video</a:t>
            </a:r>
          </a:p>
          <a:p>
            <a:pPr marL="1200150" lvl="3" indent="-342900" fontAlgn="auto">
              <a:lnSpc>
                <a:spcPct val="150000"/>
              </a:lnSpc>
              <a:spcBef>
                <a:spcPts val="0"/>
              </a:spcBef>
              <a:spcAft>
                <a:spcPts val="0"/>
              </a:spcAft>
              <a:buFont typeface="Wingdings" pitchFamily="2" charset="2"/>
              <a:buChar char="Ø"/>
              <a:defRPr/>
            </a:pPr>
            <a:r>
              <a:rPr lang="en-US" sz="2200" dirty="0" smtClean="0"/>
              <a:t>ROI Calculator</a:t>
            </a:r>
          </a:p>
          <a:p>
            <a:pPr marL="1200150" lvl="3" indent="-342900" fontAlgn="auto">
              <a:spcBef>
                <a:spcPts val="0"/>
              </a:spcBef>
              <a:spcAft>
                <a:spcPts val="0"/>
              </a:spcAft>
              <a:buFont typeface="Wingdings" pitchFamily="2" charset="2"/>
              <a:buChar char="Ø"/>
              <a:defRPr/>
            </a:pPr>
            <a:endParaRPr lang="en-US" sz="2400" dirty="0"/>
          </a:p>
          <a:p>
            <a:pPr marL="857250" lvl="3" indent="0" fontAlgn="auto">
              <a:spcBef>
                <a:spcPts val="0"/>
              </a:spcBef>
              <a:spcAft>
                <a:spcPts val="0"/>
              </a:spcAft>
              <a:buFont typeface="Arial" pitchFamily="34" charset="0"/>
              <a:buNone/>
              <a:defRPr/>
            </a:pPr>
            <a:r>
              <a:rPr lang="en-US" sz="1600" i="1" dirty="0" smtClean="0"/>
              <a:t>   *All available for download at </a:t>
            </a:r>
            <a:r>
              <a:rPr lang="en-US" sz="1600" i="1" dirty="0" smtClean="0">
                <a:hlinkClick r:id="rId3"/>
              </a:rPr>
              <a:t>www.hospitalmedicine.org/marquis</a:t>
            </a:r>
            <a:endParaRPr lang="en-US" sz="1600" i="1" dirty="0"/>
          </a:p>
          <a:p>
            <a:pPr marL="342900" lvl="1" indent="-342900" fontAlgn="auto">
              <a:spcBef>
                <a:spcPts val="0"/>
              </a:spcBef>
              <a:spcAft>
                <a:spcPts val="0"/>
              </a:spcAft>
              <a:buFont typeface="Arial" pitchFamily="34" charset="0"/>
              <a:buChar char="•"/>
              <a:defRPr/>
            </a:pPr>
            <a:endParaRPr lang="en-US" sz="2400" dirty="0"/>
          </a:p>
          <a:p>
            <a:pPr fontAlgn="auto">
              <a:spcBef>
                <a:spcPts val="0"/>
              </a:spcBef>
              <a:spcAft>
                <a:spcPts val="0"/>
              </a:spcAft>
              <a:buFont typeface="Arial" pitchFamily="34" charset="0"/>
              <a:buChar char="•"/>
              <a:defRPr/>
            </a:pPr>
            <a:endParaRPr lang="en-US" sz="2400" dirty="0" smtClean="0"/>
          </a:p>
        </p:txBody>
      </p:sp>
      <p:pic>
        <p:nvPicPr>
          <p:cNvPr id="4" name="Picture 3"/>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211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12700"/>
            <a:ext cx="8763000" cy="1143000"/>
          </a:xfrm>
        </p:spPr>
        <p:txBody>
          <a:bodyPr/>
          <a:lstStyle/>
          <a:p>
            <a:r>
              <a:rPr lang="en-US" sz="3200" dirty="0" smtClean="0">
                <a:latin typeface="Arial" charset="0"/>
                <a:cs typeface="Arial" charset="0"/>
              </a:rPr>
              <a:t>                MARQUIS Implementation Manual </a:t>
            </a:r>
            <a:endParaRPr lang="en-US" sz="3200" u="sng" dirty="0" smtClean="0">
              <a:latin typeface="Arial" charset="0"/>
              <a:cs typeface="Arial" charset="0"/>
            </a:endParaRPr>
          </a:p>
        </p:txBody>
      </p:sp>
      <p:sp>
        <p:nvSpPr>
          <p:cNvPr id="33794" name="Content Placeholder 2"/>
          <p:cNvSpPr>
            <a:spLocks noGrp="1"/>
          </p:cNvSpPr>
          <p:nvPr>
            <p:ph idx="1"/>
          </p:nvPr>
        </p:nvSpPr>
        <p:spPr>
          <a:xfrm>
            <a:off x="304800" y="1524000"/>
            <a:ext cx="5715000" cy="4144963"/>
          </a:xfrm>
        </p:spPr>
        <p:txBody>
          <a:bodyPr/>
          <a:lstStyle/>
          <a:p>
            <a:pPr marL="342900" lvl="1" indent="-342900">
              <a:spcBef>
                <a:spcPct val="0"/>
              </a:spcBef>
              <a:buFont typeface="Arial" charset="0"/>
              <a:buChar char="•"/>
            </a:pPr>
            <a:r>
              <a:rPr lang="en-US" altLang="en-US" sz="2200" dirty="0">
                <a:latin typeface="+mj-lt"/>
              </a:rPr>
              <a:t>Summarizes best practices in medication reconciliation</a:t>
            </a:r>
          </a:p>
          <a:p>
            <a:pPr marL="342900" lvl="1" indent="-342900">
              <a:spcBef>
                <a:spcPct val="0"/>
              </a:spcBef>
              <a:buFont typeface="Arial" charset="0"/>
              <a:buChar char="•"/>
            </a:pPr>
            <a:endParaRPr lang="en-US" altLang="en-US" sz="2200" dirty="0">
              <a:latin typeface="+mj-lt"/>
            </a:endParaRPr>
          </a:p>
          <a:p>
            <a:pPr marL="342900" lvl="1" indent="-342900">
              <a:spcBef>
                <a:spcPct val="0"/>
              </a:spcBef>
              <a:buFont typeface="Arial" charset="0"/>
              <a:buChar char="•"/>
            </a:pPr>
            <a:r>
              <a:rPr lang="en-US" altLang="en-US" sz="2200" dirty="0" smtClean="0">
                <a:latin typeface="+mj-lt"/>
              </a:rPr>
              <a:t>Many great tools and examples!</a:t>
            </a:r>
          </a:p>
          <a:p>
            <a:pPr marL="342900" lvl="1" indent="-342900">
              <a:spcBef>
                <a:spcPct val="0"/>
              </a:spcBef>
              <a:buFont typeface="Arial" charset="0"/>
              <a:buChar char="•"/>
            </a:pPr>
            <a:endParaRPr lang="en-US" altLang="en-US" sz="2200" dirty="0">
              <a:latin typeface="+mj-lt"/>
            </a:endParaRPr>
          </a:p>
          <a:p>
            <a:pPr marL="342900" lvl="1" indent="-342900">
              <a:spcBef>
                <a:spcPct val="0"/>
              </a:spcBef>
              <a:buFont typeface="Arial" charset="0"/>
              <a:buChar char="•"/>
            </a:pPr>
            <a:r>
              <a:rPr lang="en-US" altLang="en-US" sz="2200" dirty="0" smtClean="0">
                <a:latin typeface="+mj-lt"/>
              </a:rPr>
              <a:t>Intended </a:t>
            </a:r>
            <a:r>
              <a:rPr lang="en-US" altLang="en-US" sz="2200" dirty="0">
                <a:latin typeface="+mj-lt"/>
              </a:rPr>
              <a:t>to be adapted for local use</a:t>
            </a:r>
          </a:p>
          <a:p>
            <a:pPr marL="342900" lvl="1" indent="-342900">
              <a:spcBef>
                <a:spcPct val="0"/>
              </a:spcBef>
              <a:buFont typeface="Arial" charset="0"/>
              <a:buChar char="•"/>
            </a:pPr>
            <a:endParaRPr lang="en-US" altLang="en-US" sz="2200" dirty="0">
              <a:latin typeface="+mj-lt"/>
            </a:endParaRPr>
          </a:p>
          <a:p>
            <a:pPr marL="342900" lvl="1" indent="-342900">
              <a:spcBef>
                <a:spcPct val="0"/>
              </a:spcBef>
              <a:buFont typeface="Arial" charset="0"/>
              <a:buChar char="•"/>
            </a:pPr>
            <a:r>
              <a:rPr lang="en-US" altLang="en-US" sz="2200" dirty="0">
                <a:latin typeface="+mj-lt"/>
              </a:rPr>
              <a:t>Explains QI fundamentals and how they can be applied to medication reconciliation efforts </a:t>
            </a:r>
          </a:p>
          <a:p>
            <a:pPr marL="1200150" lvl="3" indent="-342900">
              <a:spcBef>
                <a:spcPct val="0"/>
              </a:spcBef>
            </a:pPr>
            <a:endParaRPr lang="en-US" sz="2400" dirty="0" smtClean="0">
              <a:latin typeface="Arial" charset="0"/>
              <a:cs typeface="Arial" charset="0"/>
            </a:endParaRPr>
          </a:p>
          <a:p>
            <a:pPr marL="342900" lvl="1" indent="-342900">
              <a:spcBef>
                <a:spcPct val="0"/>
              </a:spcBef>
              <a:buFont typeface="Arial" charset="0"/>
              <a:buChar char="•"/>
            </a:pPr>
            <a:endParaRPr lang="en-US" sz="2400" dirty="0" smtClean="0">
              <a:latin typeface="Arial" charset="0"/>
              <a:cs typeface="Arial" charset="0"/>
            </a:endParaRPr>
          </a:p>
          <a:p>
            <a:pPr>
              <a:spcBef>
                <a:spcPct val="0"/>
              </a:spcBef>
            </a:pPr>
            <a:endParaRPr lang="en-US" sz="2400" dirty="0" smtClean="0">
              <a:latin typeface="Arial" charset="0"/>
              <a:cs typeface="Arial" charset="0"/>
            </a:endParaRPr>
          </a:p>
        </p:txBody>
      </p:sp>
      <p:pic>
        <p:nvPicPr>
          <p:cNvPr id="94209" name="Picture 1"/>
          <p:cNvPicPr>
            <a:picLocks noChangeAspect="1" noChangeArrowheads="1"/>
          </p:cNvPicPr>
          <p:nvPr/>
        </p:nvPicPr>
        <p:blipFill>
          <a:blip r:embed="rId3" cstate="print"/>
          <a:srcRect/>
          <a:stretch>
            <a:fillRect/>
          </a:stretch>
        </p:blipFill>
        <p:spPr bwMode="auto">
          <a:xfrm>
            <a:off x="5943600" y="1600200"/>
            <a:ext cx="3048000" cy="394009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37843148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Risk Stratification Tool</a:t>
            </a:r>
            <a:endParaRPr lang="en-US" altLang="en-US" u="sng" smtClean="0"/>
          </a:p>
        </p:txBody>
      </p:sp>
      <p:pic>
        <p:nvPicPr>
          <p:cNvPr id="1026" name="Picture 2"/>
          <p:cNvPicPr>
            <a:picLocks noChangeAspect="1" noChangeArrowheads="1"/>
          </p:cNvPicPr>
          <p:nvPr/>
        </p:nvPicPr>
        <p:blipFill>
          <a:blip r:embed="rId3" cstate="print"/>
          <a:srcRect/>
          <a:stretch>
            <a:fillRect/>
          </a:stretch>
        </p:blipFill>
        <p:spPr bwMode="auto">
          <a:xfrm>
            <a:off x="497790" y="1524000"/>
            <a:ext cx="8309767" cy="38862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3163732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874" t="25833" r="26875" b="16667"/>
          <a:stretch>
            <a:fillRect/>
          </a:stretch>
        </p:blipFill>
        <p:spPr bwMode="auto">
          <a:xfrm>
            <a:off x="152400" y="914400"/>
            <a:ext cx="7467600" cy="5257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522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11874" t="25833" r="26875" b="21667"/>
          <a:stretch>
            <a:fillRect/>
          </a:stretch>
        </p:blipFill>
        <p:spPr bwMode="auto">
          <a:xfrm>
            <a:off x="1447800" y="1752600"/>
            <a:ext cx="7467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2209800" y="198438"/>
            <a:ext cx="6477000" cy="639762"/>
          </a:xfrm>
        </p:spPr>
        <p:txBody>
          <a:bodyPr>
            <a:normAutofit/>
          </a:bodyPr>
          <a:lstStyle/>
          <a:p>
            <a:pPr>
              <a:defRPr/>
            </a:pPr>
            <a:r>
              <a:rPr lang="en-US" dirty="0" smtClean="0"/>
              <a:t>Patient-Centered Medication Lists</a:t>
            </a:r>
            <a:endParaRPr lang="en-US" dirty="0"/>
          </a:p>
        </p:txBody>
      </p:sp>
      <p:pic>
        <p:nvPicPr>
          <p:cNvPr id="5" name="Picture 4"/>
          <p:cNvPicPr>
            <a:picLocks noChangeAspect="1" noChangeArrowheads="1"/>
          </p:cNvPicPr>
          <p:nvPr/>
        </p:nvPicPr>
        <p:blipFill>
          <a:blip r:embed="rId5"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5532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310815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2226"/>
                                        </p:tgtEl>
                                        <p:attrNameLst>
                                          <p:attrName>style.opacity</p:attrName>
                                        </p:attrNameLst>
                                      </p:cBhvr>
                                      <p:to>
                                        <p:strVal val="0.5"/>
                                      </p:to>
                                    </p:set>
                                    <p:animEffect filter="image" prLst="opacity: 0.5">
                                      <p:cBhvr rctx="IE">
                                        <p:cTn id="7" dur="indefinite"/>
                                        <p:tgtEl>
                                          <p:spTgt spid="52226"/>
                                        </p:tgtEl>
                                      </p:cBhvr>
                                    </p:animEffect>
                                  </p:childTnLst>
                                </p:cTn>
                              </p:par>
                              <p:par>
                                <p:cTn id="8" presetID="9" presetClass="entr" presetSubtype="0" fill="hold" nodeType="withEffect">
                                  <p:stCondLst>
                                    <p:cond delay="0"/>
                                  </p:stCondLst>
                                  <p:childTnLst>
                                    <p:set>
                                      <p:cBhvr>
                                        <p:cTn id="9" dur="1" fill="hold">
                                          <p:stCondLst>
                                            <p:cond delay="0"/>
                                          </p:stCondLst>
                                        </p:cTn>
                                        <p:tgtEl>
                                          <p:spTgt spid="52227"/>
                                        </p:tgtEl>
                                        <p:attrNameLst>
                                          <p:attrName>style.visibility</p:attrName>
                                        </p:attrNameLst>
                                      </p:cBhvr>
                                      <p:to>
                                        <p:strVal val="visible"/>
                                      </p:to>
                                    </p:set>
                                    <p:animEffect transition="in" filter="dissolve">
                                      <p:cBhvr>
                                        <p:cTn id="10"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1250" t="19167" r="11250" b="20000"/>
          <a:stretch>
            <a:fillRect/>
          </a:stretch>
        </p:blipFill>
        <p:spPr bwMode="auto">
          <a:xfrm>
            <a:off x="457200" y="1143000"/>
            <a:ext cx="5105400" cy="300513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789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8749" t="22501" r="18750" b="11667"/>
          <a:stretch>
            <a:fillRect/>
          </a:stretch>
        </p:blipFill>
        <p:spPr bwMode="auto">
          <a:xfrm>
            <a:off x="4114800" y="3200400"/>
            <a:ext cx="4876800" cy="33210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itle 1"/>
          <p:cNvSpPr txBox="1">
            <a:spLocks/>
          </p:cNvSpPr>
          <p:nvPr/>
        </p:nvSpPr>
        <p:spPr bwMode="auto">
          <a:xfrm>
            <a:off x="2362200" y="274638"/>
            <a:ext cx="6324600" cy="639762"/>
          </a:xfrm>
          <a:prstGeom prst="rect">
            <a:avLst/>
          </a:prstGeom>
          <a:noFill/>
          <a:ln w="9525">
            <a:noFill/>
            <a:miter lim="800000"/>
            <a:headEnd/>
            <a:tailEnd/>
          </a:ln>
        </p:spPr>
        <p:txBody>
          <a:bodyPr anchor="ctr"/>
          <a:lstStyle/>
          <a:p>
            <a:pPr algn="ctr" eaLnBrk="0" hangingPunct="0">
              <a:defRPr/>
            </a:pPr>
            <a:r>
              <a:rPr lang="en-US" sz="3200" dirty="0">
                <a:latin typeface="+mj-lt"/>
                <a:cs typeface="ＭＳ Ｐゴシック" charset="-128"/>
              </a:rPr>
              <a:t>Sample Social Marketing Tools</a:t>
            </a:r>
            <a:endParaRPr lang="en-US" sz="3200" u="sng" dirty="0">
              <a:latin typeface="+mj-lt"/>
              <a:cs typeface="ＭＳ Ｐゴシック" charset="-128"/>
            </a:endParaRPr>
          </a:p>
        </p:txBody>
      </p:sp>
      <p:pic>
        <p:nvPicPr>
          <p:cNvPr id="5" name="Picture 4"/>
          <p:cNvPicPr>
            <a:picLocks noChangeAspect="1" noChangeArrowheads="1"/>
          </p:cNvPicPr>
          <p:nvPr/>
        </p:nvPicPr>
        <p:blipFill>
          <a:blip r:embed="rId5"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41461420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362200" y="-38100"/>
            <a:ext cx="6134100" cy="1143000"/>
          </a:xfrm>
        </p:spPr>
        <p:txBody>
          <a:bodyPr/>
          <a:lstStyle/>
          <a:p>
            <a:r>
              <a:rPr lang="en-US" sz="3200" dirty="0" smtClean="0">
                <a:latin typeface="Arial" charset="0"/>
                <a:cs typeface="Arial" charset="0"/>
              </a:rPr>
              <a:t>   BPMH Tri-Fold Pocket Cards</a:t>
            </a:r>
            <a:endParaRPr lang="en-US" sz="3200" u="sng" dirty="0" smtClean="0">
              <a:latin typeface="Arial" charset="0"/>
              <a:cs typeface="Arial" charset="0"/>
            </a:endParaRPr>
          </a:p>
        </p:txBody>
      </p:sp>
      <p:sp>
        <p:nvSpPr>
          <p:cNvPr id="48130" name="Content Placeholder 2"/>
          <p:cNvSpPr>
            <a:spLocks noGrp="1"/>
          </p:cNvSpPr>
          <p:nvPr>
            <p:ph idx="1"/>
          </p:nvPr>
        </p:nvSpPr>
        <p:spPr>
          <a:xfrm>
            <a:off x="304800" y="914400"/>
            <a:ext cx="8610600" cy="2078037"/>
          </a:xfrm>
        </p:spPr>
        <p:txBody>
          <a:bodyPr/>
          <a:lstStyle/>
          <a:p>
            <a:pPr marL="342900" lvl="1" indent="-342900">
              <a:spcBef>
                <a:spcPct val="0"/>
              </a:spcBef>
              <a:buFont typeface="Arial" charset="0"/>
              <a:buChar char="•"/>
            </a:pPr>
            <a:r>
              <a:rPr lang="en-US" sz="1800" dirty="0" smtClean="0">
                <a:latin typeface="Arial" charset="0"/>
                <a:cs typeface="Arial" charset="0"/>
              </a:rPr>
              <a:t>Provides a step by step guide for eliciting the best possible medication history from your patient</a:t>
            </a:r>
          </a:p>
          <a:p>
            <a:pPr marL="342900" lvl="1" indent="-342900">
              <a:spcBef>
                <a:spcPct val="0"/>
              </a:spcBef>
              <a:buFont typeface="Arial" charset="0"/>
              <a:buChar char="•"/>
            </a:pPr>
            <a:r>
              <a:rPr lang="en-US" sz="1800" dirty="0" smtClean="0">
                <a:latin typeface="Arial" charset="0"/>
                <a:cs typeface="Arial" charset="0"/>
              </a:rPr>
              <a:t>Provides prompts for clinicians to use while efficiently conducting patient interviews</a:t>
            </a:r>
          </a:p>
          <a:p>
            <a:pPr marL="1200150" lvl="3" indent="-342900">
              <a:spcBef>
                <a:spcPct val="0"/>
              </a:spcBef>
              <a:buFont typeface="Wingdings" pitchFamily="2" charset="2"/>
              <a:buChar char="Ø"/>
            </a:pPr>
            <a:endParaRPr lang="en-US" sz="2400" dirty="0" smtClean="0">
              <a:latin typeface="Arial" charset="0"/>
              <a:cs typeface="Arial" charset="0"/>
            </a:endParaRPr>
          </a:p>
          <a:p>
            <a:pPr marL="1200150" lvl="3" indent="-342900">
              <a:spcBef>
                <a:spcPct val="0"/>
              </a:spcBef>
            </a:pPr>
            <a:endParaRPr lang="en-US" sz="2400" dirty="0" smtClean="0">
              <a:latin typeface="Arial" charset="0"/>
              <a:cs typeface="Arial" charset="0"/>
            </a:endParaRPr>
          </a:p>
          <a:p>
            <a:pPr marL="342900" lvl="1" indent="-342900">
              <a:spcBef>
                <a:spcPct val="0"/>
              </a:spcBef>
              <a:buFont typeface="Arial" charset="0"/>
              <a:buChar char="•"/>
            </a:pPr>
            <a:endParaRPr lang="en-US" sz="2400" dirty="0" smtClean="0">
              <a:latin typeface="Arial" charset="0"/>
              <a:cs typeface="Arial" charset="0"/>
            </a:endParaRPr>
          </a:p>
          <a:p>
            <a:pPr>
              <a:spcBef>
                <a:spcPct val="0"/>
              </a:spcBef>
            </a:pPr>
            <a:endParaRPr lang="en-US" sz="2400" dirty="0" smtClean="0">
              <a:latin typeface="Arial" charset="0"/>
              <a:cs typeface="Arial" charset="0"/>
            </a:endParaRPr>
          </a:p>
        </p:txBody>
      </p:sp>
      <p:pic>
        <p:nvPicPr>
          <p:cNvPr id="2" name="Picture 2"/>
          <p:cNvPicPr>
            <a:picLocks noChangeAspect="1" noChangeArrowheads="1"/>
          </p:cNvPicPr>
          <p:nvPr/>
        </p:nvPicPr>
        <p:blipFill>
          <a:blip r:embed="rId3" cstate="print"/>
          <a:srcRect/>
          <a:stretch>
            <a:fillRect/>
          </a:stretch>
        </p:blipFill>
        <p:spPr bwMode="auto">
          <a:xfrm>
            <a:off x="0" y="2082803"/>
            <a:ext cx="6400800" cy="3936997"/>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2548253" y="2438400"/>
            <a:ext cx="6595747" cy="4056063"/>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0" y="76200"/>
            <a:ext cx="2151887" cy="685800"/>
          </a:xfrm>
          <a:prstGeom prst="rect">
            <a:avLst/>
          </a:prstGeom>
          <a:noFill/>
          <a:ln w="9525">
            <a:noFill/>
            <a:miter lim="800000"/>
            <a:headEnd/>
            <a:tailEnd/>
          </a:ln>
        </p:spPr>
      </p:pic>
      <p:sp>
        <p:nvSpPr>
          <p:cNvPr id="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36106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362200" y="152400"/>
            <a:ext cx="6248400" cy="1143000"/>
          </a:xfrm>
        </p:spPr>
        <p:txBody>
          <a:bodyPr/>
          <a:lstStyle/>
          <a:p>
            <a:pPr marL="342900" indent="-342900"/>
            <a:r>
              <a:rPr lang="en-US" sz="3200" dirty="0" smtClean="0">
                <a:solidFill>
                  <a:srgbClr val="000000"/>
                </a:solidFill>
              </a:rPr>
              <a:t>Health Communication Videos</a:t>
            </a:r>
            <a:r>
              <a:rPr lang="en-US" sz="2400" dirty="0" smtClean="0">
                <a:solidFill>
                  <a:srgbClr val="000000"/>
                </a:solidFill>
                <a:latin typeface="Calibri" pitchFamily="34" charset="0"/>
              </a:rPr>
              <a:t/>
            </a:r>
            <a:br>
              <a:rPr lang="en-US" sz="2400" dirty="0" smtClean="0">
                <a:solidFill>
                  <a:srgbClr val="000000"/>
                </a:solidFill>
                <a:latin typeface="Calibri" pitchFamily="34" charset="0"/>
              </a:rPr>
            </a:br>
            <a:endParaRPr lang="en-US" sz="3600" u="sng" dirty="0" smtClean="0">
              <a:solidFill>
                <a:srgbClr val="000000"/>
              </a:solidFill>
              <a:latin typeface="Calibri" pitchFamily="34" charset="0"/>
            </a:endParaRPr>
          </a:p>
        </p:txBody>
      </p:sp>
      <p:sp>
        <p:nvSpPr>
          <p:cNvPr id="44034" name="Content Placeholder 2"/>
          <p:cNvSpPr>
            <a:spLocks noGrp="1"/>
          </p:cNvSpPr>
          <p:nvPr>
            <p:ph idx="1"/>
          </p:nvPr>
        </p:nvSpPr>
        <p:spPr>
          <a:xfrm>
            <a:off x="304800" y="1143000"/>
            <a:ext cx="8458200" cy="4525963"/>
          </a:xfrm>
        </p:spPr>
        <p:txBody>
          <a:bodyPr/>
          <a:lstStyle/>
          <a:p>
            <a:pPr marL="342900" lvl="1" indent="-342900">
              <a:spcBef>
                <a:spcPct val="0"/>
              </a:spcBef>
              <a:buFont typeface="Arial" charset="0"/>
              <a:buChar char="•"/>
            </a:pPr>
            <a:r>
              <a:rPr lang="en-US" sz="2200" dirty="0" smtClean="0">
                <a:latin typeface="Arial" charset="0"/>
                <a:cs typeface="Arial" charset="0"/>
              </a:rPr>
              <a:t>Produced at Vanderbilt. Content developed by MARQUIS team.</a:t>
            </a:r>
          </a:p>
          <a:p>
            <a:pPr marL="342900" lvl="1" indent="-342900">
              <a:spcBef>
                <a:spcPct val="0"/>
              </a:spcBef>
              <a:buFont typeface="Arial" charset="0"/>
              <a:buChar char="•"/>
            </a:pPr>
            <a:endParaRPr lang="en-US" dirty="0" smtClean="0">
              <a:latin typeface="Arial" charset="0"/>
              <a:cs typeface="Arial" charset="0"/>
            </a:endParaRPr>
          </a:p>
          <a:p>
            <a:pPr marL="4351338" lvl="1" indent="0">
              <a:spcBef>
                <a:spcPct val="0"/>
              </a:spcBef>
              <a:buNone/>
            </a:pPr>
            <a:r>
              <a:rPr lang="en-US" sz="2200" b="1" dirty="0" smtClean="0">
                <a:latin typeface="Arial" charset="0"/>
                <a:cs typeface="Arial" charset="0"/>
              </a:rPr>
              <a:t>Taking a good med history:</a:t>
            </a:r>
          </a:p>
          <a:p>
            <a:pPr marL="4351338" lvl="1" indent="0">
              <a:spcBef>
                <a:spcPct val="0"/>
              </a:spcBef>
              <a:buNone/>
            </a:pPr>
            <a:r>
              <a:rPr lang="en-US" sz="2200" dirty="0" smtClean="0">
                <a:latin typeface="Arial" charset="0"/>
                <a:cs typeface="Arial" charset="0"/>
              </a:rPr>
              <a:t>Reviews the fundamentals of taking a BPMH while modeling correct interviewing technique</a:t>
            </a:r>
          </a:p>
          <a:p>
            <a:pPr marL="1200150" lvl="3" indent="-342900">
              <a:spcBef>
                <a:spcPct val="0"/>
              </a:spcBef>
              <a:buFont typeface="Wingdings" pitchFamily="2" charset="2"/>
              <a:buChar char="Ø"/>
            </a:pPr>
            <a:endParaRPr lang="en-US" sz="2400" dirty="0" smtClean="0">
              <a:latin typeface="Arial" charset="0"/>
              <a:cs typeface="Arial" charset="0"/>
            </a:endParaRPr>
          </a:p>
          <a:p>
            <a:pPr marL="1200150" lvl="3" indent="-342900">
              <a:spcBef>
                <a:spcPct val="0"/>
              </a:spcBef>
            </a:pPr>
            <a:endParaRPr lang="en-US" sz="2800" dirty="0" smtClean="0">
              <a:latin typeface="Arial" charset="0"/>
              <a:cs typeface="Arial" charset="0"/>
            </a:endParaRPr>
          </a:p>
          <a:p>
            <a:pPr marL="346075" lvl="3" indent="0">
              <a:spcBef>
                <a:spcPct val="0"/>
              </a:spcBef>
              <a:buNone/>
            </a:pPr>
            <a:r>
              <a:rPr lang="en-US" sz="2200" b="1" dirty="0" smtClean="0">
                <a:latin typeface="Arial" charset="0"/>
                <a:cs typeface="Arial" charset="0"/>
              </a:rPr>
              <a:t>Discharge counseling:</a:t>
            </a:r>
          </a:p>
          <a:p>
            <a:pPr marL="346075" lvl="3" indent="0">
              <a:spcBef>
                <a:spcPct val="0"/>
              </a:spcBef>
              <a:buNone/>
            </a:pPr>
            <a:r>
              <a:rPr lang="en-US" sz="2200" dirty="0" smtClean="0">
                <a:latin typeface="Arial" charset="0"/>
                <a:cs typeface="Arial" charset="0"/>
              </a:rPr>
              <a:t>Shows ‘typical’ discharge</a:t>
            </a:r>
            <a:br>
              <a:rPr lang="en-US" sz="2200" dirty="0" smtClean="0">
                <a:latin typeface="Arial" charset="0"/>
                <a:cs typeface="Arial" charset="0"/>
              </a:rPr>
            </a:br>
            <a:r>
              <a:rPr lang="en-US" sz="2200" dirty="0" smtClean="0">
                <a:latin typeface="Arial" charset="0"/>
                <a:cs typeface="Arial" charset="0"/>
              </a:rPr>
              <a:t>with contrasting optimal</a:t>
            </a:r>
            <a:br>
              <a:rPr lang="en-US" sz="2200" dirty="0" smtClean="0">
                <a:latin typeface="Arial" charset="0"/>
                <a:cs typeface="Arial" charset="0"/>
              </a:rPr>
            </a:br>
            <a:r>
              <a:rPr lang="en-US" sz="2200" dirty="0" smtClean="0">
                <a:latin typeface="Arial" charset="0"/>
                <a:cs typeface="Arial" charset="0"/>
              </a:rPr>
              <a:t>counseling techniques</a:t>
            </a:r>
          </a:p>
          <a:p>
            <a:pPr marL="342900" lvl="1" indent="-342900">
              <a:spcBef>
                <a:spcPct val="0"/>
              </a:spcBef>
              <a:buFont typeface="Arial" charset="0"/>
              <a:buChar char="•"/>
            </a:pPr>
            <a:endParaRPr lang="en-US" sz="2400" dirty="0" smtClean="0">
              <a:latin typeface="Arial" charset="0"/>
              <a:cs typeface="Arial" charset="0"/>
            </a:endParaRPr>
          </a:p>
          <a:p>
            <a:pPr>
              <a:spcBef>
                <a:spcPct val="0"/>
              </a:spcBef>
            </a:pPr>
            <a:endParaRPr lang="en-US" sz="2400" dirty="0" smtClean="0">
              <a:latin typeface="Arial" charset="0"/>
              <a:cs typeface="Arial" charset="0"/>
            </a:endParaRPr>
          </a:p>
        </p:txBody>
      </p:sp>
      <p:pic>
        <p:nvPicPr>
          <p:cNvPr id="44035" name="Picture 2"/>
          <p:cNvPicPr>
            <a:picLocks noChangeAspect="1" noChangeArrowheads="1"/>
          </p:cNvPicPr>
          <p:nvPr/>
        </p:nvPicPr>
        <p:blipFill rotWithShape="1">
          <a:blip r:embed="rId3" cstate="print"/>
          <a:srcRect l="3123" t="10101"/>
          <a:stretch/>
        </p:blipFill>
        <p:spPr bwMode="auto">
          <a:xfrm>
            <a:off x="583323" y="1981200"/>
            <a:ext cx="3683877" cy="1937784"/>
          </a:xfrm>
          <a:prstGeom prst="rect">
            <a:avLst/>
          </a:prstGeom>
          <a:noFill/>
          <a:ln w="9525">
            <a:solidFill>
              <a:schemeClr val="tx1"/>
            </a:solidFill>
            <a:miter lim="800000"/>
            <a:headEnd/>
            <a:tailEnd/>
          </a:ln>
        </p:spPr>
      </p:pic>
      <p:pic>
        <p:nvPicPr>
          <p:cNvPr id="5" name="Picture 1"/>
          <p:cNvPicPr>
            <a:picLocks noChangeAspect="1" noChangeArrowheads="1"/>
          </p:cNvPicPr>
          <p:nvPr/>
        </p:nvPicPr>
        <p:blipFill rotWithShape="1">
          <a:blip r:embed="rId4" cstate="print"/>
          <a:srcRect t="6793" b="21404"/>
          <a:stretch/>
        </p:blipFill>
        <p:spPr bwMode="auto">
          <a:xfrm>
            <a:off x="4717831" y="4419600"/>
            <a:ext cx="3968969" cy="2030519"/>
          </a:xfrm>
          <a:prstGeom prst="rect">
            <a:avLst/>
          </a:prstGeom>
          <a:noFill/>
          <a:ln w="9525">
            <a:solidFill>
              <a:schemeClr val="tx1"/>
            </a:solid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0" y="76200"/>
            <a:ext cx="2151887" cy="685800"/>
          </a:xfrm>
          <a:prstGeom prst="rect">
            <a:avLst/>
          </a:prstGeom>
          <a:noFill/>
          <a:ln w="9525">
            <a:noFill/>
            <a:miter lim="800000"/>
            <a:headEnd/>
            <a:tailEnd/>
          </a:ln>
        </p:spPr>
      </p:pic>
      <p:sp>
        <p:nvSpPr>
          <p:cNvPr id="7"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34494087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 Calculator</a:t>
            </a:r>
            <a:endParaRPr lang="en-US" dirty="0"/>
          </a:p>
        </p:txBody>
      </p:sp>
      <p:pic>
        <p:nvPicPr>
          <p:cNvPr id="6" name="Picture 5"/>
          <p:cNvPicPr>
            <a:picLocks noChangeAspect="1"/>
          </p:cNvPicPr>
          <p:nvPr/>
        </p:nvPicPr>
        <p:blipFill rotWithShape="1">
          <a:blip r:embed="rId3" cstate="print"/>
          <a:srcRect t="20444" r="43500" b="6667"/>
          <a:stretch/>
        </p:blipFill>
        <p:spPr>
          <a:xfrm>
            <a:off x="914400" y="812800"/>
            <a:ext cx="7805057" cy="5663847"/>
          </a:xfrm>
          <a:prstGeom prst="rect">
            <a:avLst/>
          </a:prstGeom>
        </p:spPr>
      </p:pic>
      <p:pic>
        <p:nvPicPr>
          <p:cNvPr id="4" name="Picture 3"/>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p14="http://schemas.microsoft.com/office/powerpoint/2010/main" xmlns="" val="421005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Hospital Course</a:t>
            </a:r>
            <a:endParaRPr lang="en-US" b="1" dirty="0">
              <a:solidFill>
                <a:schemeClr val="tx1"/>
              </a:solidFill>
              <a:latin typeface="Helvetica" pitchFamily="-84" charset="0"/>
            </a:endParaRPr>
          </a:p>
        </p:txBody>
      </p:sp>
      <p:sp>
        <p:nvSpPr>
          <p:cNvPr id="2" name="TextBox 1"/>
          <p:cNvSpPr txBox="1"/>
          <p:nvPr/>
        </p:nvSpPr>
        <p:spPr>
          <a:xfrm>
            <a:off x="228600" y="838200"/>
            <a:ext cx="8610599" cy="6093976"/>
          </a:xfrm>
          <a:prstGeom prst="rect">
            <a:avLst/>
          </a:prstGeom>
          <a:noFill/>
        </p:spPr>
        <p:txBody>
          <a:bodyPr wrap="square" rtlCol="0">
            <a:spAutoFit/>
          </a:bodyPr>
          <a:lstStyle/>
          <a:p>
            <a:pPr marL="457200" indent="-457200">
              <a:buFont typeface="Arial"/>
              <a:buChar char="•"/>
            </a:pPr>
            <a:r>
              <a:rPr lang="en-US" sz="2600" dirty="0" smtClean="0">
                <a:latin typeface="+mj-lt"/>
              </a:rPr>
              <a:t>During admission history and physical exam, patient provided </a:t>
            </a:r>
            <a:r>
              <a:rPr lang="en-US" sz="2600" dirty="0" smtClean="0">
                <a:solidFill>
                  <a:srgbClr val="FF0000"/>
                </a:solidFill>
                <a:latin typeface="+mj-lt"/>
              </a:rPr>
              <a:t>handwritten</a:t>
            </a:r>
            <a:r>
              <a:rPr lang="en-US" sz="2600" dirty="0" smtClean="0">
                <a:latin typeface="+mj-lt"/>
              </a:rPr>
              <a:t> list of home medications which included “</a:t>
            </a:r>
            <a:r>
              <a:rPr lang="en-US" sz="2600" dirty="0" smtClean="0">
                <a:solidFill>
                  <a:srgbClr val="FF0000"/>
                </a:solidFill>
                <a:latin typeface="+mj-lt"/>
              </a:rPr>
              <a:t>levothyroxine 25 mg</a:t>
            </a:r>
            <a:r>
              <a:rPr lang="en-US" sz="2600" dirty="0" smtClean="0">
                <a:latin typeface="+mj-lt"/>
              </a:rPr>
              <a:t>” to the admitting intern</a:t>
            </a:r>
          </a:p>
          <a:p>
            <a:pPr marL="457200" indent="-457200">
              <a:buFont typeface="Arial"/>
              <a:buChar char="•"/>
            </a:pPr>
            <a:endParaRPr lang="en-US" sz="2600" dirty="0" smtClean="0">
              <a:latin typeface="+mj-lt"/>
            </a:endParaRPr>
          </a:p>
          <a:p>
            <a:pPr marL="457200" indent="-457200">
              <a:buFont typeface="Arial"/>
              <a:buChar char="•"/>
            </a:pPr>
            <a:r>
              <a:rPr lang="en-US" sz="2600" dirty="0" smtClean="0">
                <a:latin typeface="+mj-lt"/>
              </a:rPr>
              <a:t>Due to busy admitting day, team resident used list to fill out Pre-Admission Medication List (PAML)</a:t>
            </a:r>
            <a:endParaRPr lang="en-US" sz="2600" dirty="0">
              <a:latin typeface="+mj-lt"/>
            </a:endParaRPr>
          </a:p>
          <a:p>
            <a:pPr marL="457200" indent="-457200">
              <a:buFont typeface="Arial"/>
              <a:buChar char="•"/>
            </a:pPr>
            <a:endParaRPr lang="en-US" sz="2600" dirty="0" smtClean="0">
              <a:latin typeface="+mj-lt"/>
            </a:endParaRPr>
          </a:p>
          <a:p>
            <a:pPr marL="457200" indent="-457200">
              <a:buFont typeface="Arial"/>
              <a:buChar char="•"/>
            </a:pPr>
            <a:r>
              <a:rPr lang="en-US" sz="2600" dirty="0" smtClean="0">
                <a:latin typeface="+mj-lt"/>
              </a:rPr>
              <a:t>During </a:t>
            </a:r>
            <a:r>
              <a:rPr lang="en-US" sz="2600" dirty="0">
                <a:latin typeface="+mj-lt"/>
              </a:rPr>
              <a:t>PAML creation, resident noted levothyroxine units and converted dose to </a:t>
            </a:r>
            <a:r>
              <a:rPr lang="en-US" sz="2600" dirty="0">
                <a:solidFill>
                  <a:srgbClr val="FF0000"/>
                </a:solidFill>
                <a:latin typeface="+mj-lt"/>
              </a:rPr>
              <a:t>250 mcg </a:t>
            </a:r>
            <a:r>
              <a:rPr lang="en-US" sz="2600" dirty="0" smtClean="0">
                <a:solidFill>
                  <a:srgbClr val="FF0000"/>
                </a:solidFill>
                <a:latin typeface="+mj-lt"/>
              </a:rPr>
              <a:t>daily</a:t>
            </a:r>
            <a:r>
              <a:rPr lang="en-US" sz="2600" dirty="0" smtClean="0">
                <a:latin typeface="+mj-lt"/>
              </a:rPr>
              <a:t>. </a:t>
            </a:r>
            <a:r>
              <a:rPr lang="en-US" sz="2600" dirty="0">
                <a:latin typeface="+mj-lt"/>
              </a:rPr>
              <a:t> </a:t>
            </a:r>
            <a:r>
              <a:rPr lang="en-US" sz="2600" dirty="0" smtClean="0">
                <a:latin typeface="+mj-lt"/>
              </a:rPr>
              <a:t>Correct conversion would be </a:t>
            </a:r>
            <a:r>
              <a:rPr lang="en-US" sz="2600" dirty="0" smtClean="0">
                <a:solidFill>
                  <a:srgbClr val="FF0000"/>
                </a:solidFill>
                <a:latin typeface="+mj-lt"/>
              </a:rPr>
              <a:t>25,000 mcg daily</a:t>
            </a:r>
            <a:r>
              <a:rPr lang="en-US" sz="2600" dirty="0" smtClean="0">
                <a:latin typeface="+mj-lt"/>
              </a:rPr>
              <a:t>. </a:t>
            </a:r>
            <a:endParaRPr lang="en-US" sz="2600" dirty="0">
              <a:latin typeface="+mj-lt"/>
            </a:endParaRPr>
          </a:p>
          <a:p>
            <a:pPr marL="457200" indent="-457200">
              <a:buFont typeface="Arial"/>
              <a:buChar char="•"/>
            </a:pPr>
            <a:endParaRPr lang="en-US" sz="2600" dirty="0" smtClean="0">
              <a:latin typeface="+mj-lt"/>
            </a:endParaRPr>
          </a:p>
          <a:p>
            <a:pPr marL="457200" indent="-457200">
              <a:buFont typeface="Arial"/>
              <a:buChar char="•"/>
            </a:pPr>
            <a:r>
              <a:rPr lang="en-US" sz="2600" dirty="0" smtClean="0">
                <a:latin typeface="+mj-lt"/>
              </a:rPr>
              <a:t>Because </a:t>
            </a:r>
            <a:r>
              <a:rPr lang="en-US" sz="2600" dirty="0">
                <a:latin typeface="+mj-lt"/>
              </a:rPr>
              <a:t>patient was new to Partners </a:t>
            </a:r>
            <a:r>
              <a:rPr lang="en-US" sz="2600" dirty="0" smtClean="0">
                <a:latin typeface="+mj-lt"/>
              </a:rPr>
              <a:t>there </a:t>
            </a:r>
            <a:r>
              <a:rPr lang="en-US" sz="2600" dirty="0">
                <a:latin typeface="+mj-lt"/>
              </a:rPr>
              <a:t>was no </a:t>
            </a:r>
            <a:r>
              <a:rPr lang="en-US" sz="2600" dirty="0" smtClean="0">
                <a:latin typeface="+mj-lt"/>
              </a:rPr>
              <a:t>medications </a:t>
            </a:r>
            <a:r>
              <a:rPr lang="en-US" sz="2600" dirty="0">
                <a:latin typeface="+mj-lt"/>
              </a:rPr>
              <a:t>from </a:t>
            </a:r>
            <a:r>
              <a:rPr lang="en-US" sz="2600" dirty="0" smtClean="0">
                <a:latin typeface="+mj-lt"/>
              </a:rPr>
              <a:t>electronic sources </a:t>
            </a:r>
            <a:r>
              <a:rPr lang="en-US" sz="2600" dirty="0">
                <a:latin typeface="+mj-lt"/>
              </a:rPr>
              <a:t>to help generate PAML</a:t>
            </a:r>
          </a:p>
          <a:p>
            <a:pPr marL="457200" indent="-457200">
              <a:buFont typeface="Arial"/>
              <a:buChar char="•"/>
            </a:pPr>
            <a:endParaRPr lang="en-US" sz="2600" dirty="0" smtClean="0"/>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447800" y="152400"/>
            <a:ext cx="7696200" cy="561975"/>
          </a:xfrm>
        </p:spPr>
        <p:txBody>
          <a:bodyPr/>
          <a:lstStyle/>
          <a:p>
            <a:r>
              <a:rPr lang="en-US" sz="2800" dirty="0" smtClean="0"/>
              <a:t>Mentored Implementation</a:t>
            </a:r>
          </a:p>
        </p:txBody>
      </p:sp>
      <p:sp>
        <p:nvSpPr>
          <p:cNvPr id="18436" name="Rectangle 3"/>
          <p:cNvSpPr>
            <a:spLocks noGrp="1" noChangeArrowheads="1"/>
          </p:cNvSpPr>
          <p:nvPr>
            <p:ph type="body" idx="1"/>
          </p:nvPr>
        </p:nvSpPr>
        <p:spPr>
          <a:xfrm>
            <a:off x="457200" y="1600200"/>
            <a:ext cx="8229600" cy="3276600"/>
          </a:xfrm>
        </p:spPr>
        <p:txBody>
          <a:bodyPr/>
          <a:lstStyle/>
          <a:p>
            <a:pPr>
              <a:lnSpc>
                <a:spcPct val="90000"/>
              </a:lnSpc>
            </a:pPr>
            <a:r>
              <a:rPr lang="en-US" sz="2400" smtClean="0"/>
              <a:t>Based on other multi-centered mentored implementation QI projects run by SHM</a:t>
            </a:r>
          </a:p>
          <a:p>
            <a:pPr lvl="1">
              <a:lnSpc>
                <a:spcPct val="90000"/>
              </a:lnSpc>
            </a:pPr>
            <a:r>
              <a:rPr lang="en-US" sz="2400" smtClean="0"/>
              <a:t>Transitions in Care: Project BOOST</a:t>
            </a:r>
          </a:p>
          <a:p>
            <a:pPr lvl="1">
              <a:lnSpc>
                <a:spcPct val="90000"/>
              </a:lnSpc>
            </a:pPr>
            <a:r>
              <a:rPr lang="en-US" sz="2400" smtClean="0"/>
              <a:t>VTE Prophylaxis</a:t>
            </a:r>
          </a:p>
          <a:p>
            <a:pPr lvl="1">
              <a:lnSpc>
                <a:spcPct val="90000"/>
              </a:lnSpc>
            </a:pPr>
            <a:r>
              <a:rPr lang="en-US" sz="2400" smtClean="0"/>
              <a:t>Inpatient Diabetes</a:t>
            </a:r>
          </a:p>
          <a:p>
            <a:pPr>
              <a:lnSpc>
                <a:spcPct val="90000"/>
              </a:lnSpc>
            </a:pPr>
            <a:r>
              <a:rPr lang="en-US" sz="2400" smtClean="0"/>
              <a:t>Training guide, website for mentors, additional teaching materials</a:t>
            </a:r>
          </a:p>
          <a:p>
            <a:pPr>
              <a:lnSpc>
                <a:spcPct val="90000"/>
              </a:lnSpc>
            </a:pPr>
            <a:r>
              <a:rPr lang="en-US" sz="2400" smtClean="0"/>
              <a:t>Research database, data collection tools</a:t>
            </a:r>
          </a:p>
          <a:p>
            <a:pPr lvl="1">
              <a:lnSpc>
                <a:spcPct val="90000"/>
              </a:lnSpc>
            </a:pPr>
            <a:endParaRPr lang="en-US" sz="2000" smtClean="0"/>
          </a:p>
          <a:p>
            <a:pPr lvl="1">
              <a:lnSpc>
                <a:spcPct val="90000"/>
              </a:lnSpc>
            </a:pPr>
            <a:endParaRPr lang="en-US" sz="2000" smtClean="0"/>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447800" y="152400"/>
            <a:ext cx="7696200" cy="561975"/>
          </a:xfrm>
        </p:spPr>
        <p:txBody>
          <a:bodyPr/>
          <a:lstStyle/>
          <a:p>
            <a:r>
              <a:rPr lang="en-US" sz="2800" dirty="0" smtClean="0"/>
              <a:t>Mentored Implementation</a:t>
            </a:r>
          </a:p>
        </p:txBody>
      </p:sp>
      <p:sp>
        <p:nvSpPr>
          <p:cNvPr id="19460" name="Rectangle 3"/>
          <p:cNvSpPr>
            <a:spLocks noGrp="1" noChangeArrowheads="1"/>
          </p:cNvSpPr>
          <p:nvPr>
            <p:ph type="body" idx="1"/>
          </p:nvPr>
        </p:nvSpPr>
        <p:spPr>
          <a:xfrm>
            <a:off x="533400" y="990600"/>
            <a:ext cx="8229600" cy="4800600"/>
          </a:xfrm>
        </p:spPr>
        <p:txBody>
          <a:bodyPr/>
          <a:lstStyle/>
          <a:p>
            <a:pPr>
              <a:spcBef>
                <a:spcPts val="0"/>
              </a:spcBef>
              <a:spcAft>
                <a:spcPts val="0"/>
              </a:spcAft>
            </a:pPr>
            <a:r>
              <a:rPr lang="en-US" sz="2800" dirty="0" smtClean="0"/>
              <a:t>Implementation over 18 months</a:t>
            </a:r>
          </a:p>
          <a:p>
            <a:pPr lvl="1">
              <a:spcBef>
                <a:spcPts val="0"/>
              </a:spcBef>
              <a:spcAft>
                <a:spcPts val="0"/>
              </a:spcAft>
            </a:pPr>
            <a:r>
              <a:rPr lang="en-US" sz="2400" dirty="0" smtClean="0"/>
              <a:t>Monthly phone calls with clearly defined agenda</a:t>
            </a:r>
          </a:p>
          <a:p>
            <a:pPr lvl="1">
              <a:spcBef>
                <a:spcPts val="0"/>
              </a:spcBef>
              <a:spcAft>
                <a:spcPts val="0"/>
              </a:spcAft>
            </a:pPr>
            <a:r>
              <a:rPr lang="en-US" sz="2400" dirty="0" smtClean="0"/>
              <a:t>Central website</a:t>
            </a:r>
          </a:p>
          <a:p>
            <a:pPr lvl="1">
              <a:spcBef>
                <a:spcPts val="0"/>
              </a:spcBef>
              <a:spcAft>
                <a:spcPts val="0"/>
              </a:spcAft>
            </a:pPr>
            <a:r>
              <a:rPr lang="en-US" sz="2400" dirty="0" smtClean="0"/>
              <a:t>Feedback on progress: processes and outcomes</a:t>
            </a:r>
          </a:p>
          <a:p>
            <a:pPr lvl="1">
              <a:spcBef>
                <a:spcPts val="0"/>
              </a:spcBef>
              <a:spcAft>
                <a:spcPts val="0"/>
              </a:spcAft>
            </a:pPr>
            <a:r>
              <a:rPr lang="en-US" sz="2400" dirty="0" smtClean="0"/>
              <a:t>One site visit</a:t>
            </a:r>
          </a:p>
          <a:p>
            <a:pPr>
              <a:spcBef>
                <a:spcPts val="0"/>
              </a:spcBef>
              <a:spcAft>
                <a:spcPts val="0"/>
              </a:spcAft>
            </a:pPr>
            <a:r>
              <a:rPr lang="en-US" sz="2800" dirty="0" smtClean="0"/>
              <a:t>Advantages of mentored implementation: provides</a:t>
            </a:r>
          </a:p>
          <a:p>
            <a:pPr lvl="1">
              <a:spcBef>
                <a:spcPts val="0"/>
              </a:spcBef>
              <a:spcAft>
                <a:spcPts val="0"/>
              </a:spcAft>
            </a:pPr>
            <a:r>
              <a:rPr lang="en-US" sz="2400" dirty="0" smtClean="0"/>
              <a:t>Accountability</a:t>
            </a:r>
          </a:p>
          <a:p>
            <a:pPr lvl="1">
              <a:spcBef>
                <a:spcPts val="0"/>
              </a:spcBef>
              <a:spcAft>
                <a:spcPts val="0"/>
              </a:spcAft>
            </a:pPr>
            <a:r>
              <a:rPr lang="en-US" sz="2400" dirty="0" smtClean="0"/>
              <a:t>Outside “voice of reason,” sounding board</a:t>
            </a:r>
          </a:p>
          <a:p>
            <a:pPr lvl="1">
              <a:spcBef>
                <a:spcPts val="0"/>
              </a:spcBef>
              <a:spcAft>
                <a:spcPts val="0"/>
              </a:spcAft>
            </a:pPr>
            <a:r>
              <a:rPr lang="en-US" sz="2400" dirty="0" smtClean="0"/>
              <a:t>Content expertise in medication reconciliation</a:t>
            </a:r>
          </a:p>
          <a:p>
            <a:pPr lvl="1">
              <a:spcBef>
                <a:spcPts val="0"/>
              </a:spcBef>
              <a:spcAft>
                <a:spcPts val="0"/>
              </a:spcAft>
            </a:pPr>
            <a:r>
              <a:rPr lang="en-US" sz="2400" dirty="0" smtClean="0"/>
              <a:t>QI expertise</a:t>
            </a:r>
          </a:p>
          <a:p>
            <a:pPr lvl="1"/>
            <a:endParaRPr lang="en-US" sz="2400" dirty="0" smtClean="0"/>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a:xfrm>
            <a:off x="1447800" y="228600"/>
            <a:ext cx="7696200" cy="561975"/>
          </a:xfrm>
        </p:spPr>
        <p:txBody>
          <a:bodyPr/>
          <a:lstStyle/>
          <a:p>
            <a:r>
              <a:rPr lang="en-US" sz="2800" dirty="0"/>
              <a:t>MARQUIS Primary Study Outcome</a:t>
            </a:r>
          </a:p>
        </p:txBody>
      </p:sp>
      <p:sp>
        <p:nvSpPr>
          <p:cNvPr id="1361923" name="Rectangle 3"/>
          <p:cNvSpPr>
            <a:spLocks noGrp="1" noChangeArrowheads="1"/>
          </p:cNvSpPr>
          <p:nvPr>
            <p:ph type="body" idx="1"/>
          </p:nvPr>
        </p:nvSpPr>
        <p:spPr>
          <a:xfrm>
            <a:off x="685800" y="914400"/>
            <a:ext cx="7924800" cy="5105400"/>
          </a:xfrm>
          <a:ln/>
        </p:spPr>
        <p:txBody>
          <a:bodyPr/>
          <a:lstStyle/>
          <a:p>
            <a:pPr>
              <a:buFontTx/>
              <a:buNone/>
            </a:pPr>
            <a:r>
              <a:rPr lang="en-US" sz="2400" dirty="0"/>
              <a:t>Unintentional medication </a:t>
            </a:r>
            <a:r>
              <a:rPr lang="en-US" sz="2400" dirty="0" smtClean="0"/>
              <a:t>discrepancies</a:t>
            </a:r>
            <a:endParaRPr lang="en-US" sz="2400" dirty="0"/>
          </a:p>
          <a:p>
            <a:r>
              <a:rPr lang="en-US" sz="2000" dirty="0"/>
              <a:t>Study Pharmacist takes “Gold Standard” medication history using all available </a:t>
            </a:r>
            <a:r>
              <a:rPr lang="en-US" sz="2000" dirty="0" smtClean="0"/>
              <a:t>sources</a:t>
            </a:r>
            <a:endParaRPr lang="en-US" sz="2000" dirty="0"/>
          </a:p>
          <a:p>
            <a:r>
              <a:rPr lang="en-US" sz="2000" dirty="0"/>
              <a:t>Pharmacist compares it to </a:t>
            </a:r>
            <a:r>
              <a:rPr lang="en-US" sz="2000" dirty="0" smtClean="0"/>
              <a:t>team’s documented </a:t>
            </a:r>
            <a:r>
              <a:rPr lang="en-US" sz="2000" dirty="0"/>
              <a:t>preadmission medication </a:t>
            </a:r>
            <a:r>
              <a:rPr lang="en-US" sz="2000" dirty="0" smtClean="0"/>
              <a:t>list (“PAML”), </a:t>
            </a:r>
            <a:r>
              <a:rPr lang="en-US" sz="2000" dirty="0"/>
              <a:t>admission orders, and discharge orders</a:t>
            </a:r>
          </a:p>
          <a:p>
            <a:r>
              <a:rPr lang="en-US" sz="2000" dirty="0"/>
              <a:t>If discrepancy with admission or discharge </a:t>
            </a:r>
            <a:r>
              <a:rPr lang="en-US" sz="2000" dirty="0" smtClean="0"/>
              <a:t>orders:</a:t>
            </a:r>
            <a:endParaRPr lang="en-US" sz="2000" dirty="0"/>
          </a:p>
          <a:p>
            <a:pPr lvl="1"/>
            <a:r>
              <a:rPr lang="en-US" sz="1800" dirty="0" smtClean="0"/>
              <a:t>Determines if intentional</a:t>
            </a:r>
            <a:r>
              <a:rPr lang="en-US" sz="1800" dirty="0"/>
              <a:t> </a:t>
            </a:r>
            <a:r>
              <a:rPr lang="en-US" sz="1800" dirty="0" smtClean="0"/>
              <a:t>or not </a:t>
            </a:r>
            <a:r>
              <a:rPr lang="en-US" sz="1800" dirty="0"/>
              <a:t>based on medical record +/- clinician </a:t>
            </a:r>
            <a:r>
              <a:rPr lang="en-US" sz="1800" dirty="0" smtClean="0"/>
              <a:t>interview</a:t>
            </a:r>
          </a:p>
          <a:p>
            <a:r>
              <a:rPr lang="en-US" sz="2000" dirty="0" smtClean="0"/>
              <a:t>Categorized by timing, type, and reason</a:t>
            </a:r>
          </a:p>
          <a:p>
            <a:r>
              <a:rPr lang="en-US" sz="2000" dirty="0" smtClean="0"/>
              <a:t>Identical to new National Quality Forum measure</a:t>
            </a:r>
          </a:p>
          <a:p>
            <a:r>
              <a:rPr lang="en-US" sz="2000" dirty="0" smtClean="0"/>
              <a:t>Data will be collected using RedCap to ensure confidentiality and security</a:t>
            </a:r>
          </a:p>
          <a:p>
            <a:r>
              <a:rPr lang="en-US" sz="2000" dirty="0" smtClean="0"/>
              <a:t>Similar analysis plan to MARQUIS 1: measure improvement over time compared with baseline trends</a:t>
            </a:r>
            <a:endParaRPr lang="en-US" sz="2000" dirty="0"/>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1371600" y="152400"/>
            <a:ext cx="7772400" cy="561975"/>
          </a:xfrm>
        </p:spPr>
        <p:txBody>
          <a:bodyPr/>
          <a:lstStyle/>
          <a:p>
            <a:r>
              <a:rPr lang="en-US" dirty="0" smtClean="0"/>
              <a:t>Program Evaluation</a:t>
            </a:r>
            <a:endParaRPr lang="en-US" dirty="0"/>
          </a:p>
        </p:txBody>
      </p:sp>
      <p:sp>
        <p:nvSpPr>
          <p:cNvPr id="1363971" name="Rectangle 3"/>
          <p:cNvSpPr>
            <a:spLocks noGrp="1" noChangeArrowheads="1"/>
          </p:cNvSpPr>
          <p:nvPr>
            <p:ph type="body" idx="1"/>
          </p:nvPr>
        </p:nvSpPr>
        <p:spPr>
          <a:xfrm>
            <a:off x="381000" y="914400"/>
            <a:ext cx="8382000" cy="5029200"/>
          </a:xfrm>
          <a:ln/>
        </p:spPr>
        <p:txBody>
          <a:bodyPr/>
          <a:lstStyle/>
          <a:p>
            <a:r>
              <a:rPr lang="en-US" sz="2400" dirty="0" smtClean="0"/>
              <a:t>RE-AIM Framework: informs future spread</a:t>
            </a:r>
          </a:p>
          <a:p>
            <a:pPr lvl="1"/>
            <a:r>
              <a:rPr lang="en-US" sz="1600" dirty="0" smtClean="0"/>
              <a:t>Reach: number and representativeness of sites that apply</a:t>
            </a:r>
          </a:p>
          <a:p>
            <a:pPr lvl="1"/>
            <a:r>
              <a:rPr lang="en-US" sz="1600" dirty="0" smtClean="0"/>
              <a:t>Effectiveness: number of unintentional medication discrepancies in admission and discharge orders</a:t>
            </a:r>
          </a:p>
          <a:p>
            <a:pPr lvl="1"/>
            <a:r>
              <a:rPr lang="en-US" sz="1600" dirty="0" smtClean="0"/>
              <a:t>Adoption: number and characteristics of units and services that adopt and don’t adopt the intervention</a:t>
            </a:r>
          </a:p>
          <a:p>
            <a:pPr lvl="1"/>
            <a:r>
              <a:rPr lang="en-US" sz="1600" dirty="0" smtClean="0"/>
              <a:t>Implementation: number and type(s) of intervention components adopted</a:t>
            </a:r>
          </a:p>
          <a:p>
            <a:pPr lvl="1"/>
            <a:r>
              <a:rPr lang="en-US" sz="1600" dirty="0" smtClean="0"/>
              <a:t>Maintenance: primary and secondary outcomes over time</a:t>
            </a:r>
          </a:p>
          <a:p>
            <a:r>
              <a:rPr lang="en-US" sz="2000" dirty="0" smtClean="0"/>
              <a:t>Patient-Family Advisory Council</a:t>
            </a:r>
          </a:p>
          <a:p>
            <a:pPr lvl="1"/>
            <a:r>
              <a:rPr lang="en-US" sz="1600" dirty="0" smtClean="0"/>
              <a:t>Provides patient perspective throughout the study, especially patient-facing intervention components, public health messages, community engagement</a:t>
            </a:r>
          </a:p>
          <a:p>
            <a:r>
              <a:rPr lang="en-US" sz="2000" dirty="0" smtClean="0"/>
              <a:t>Stakeholder Steering Committee</a:t>
            </a:r>
          </a:p>
          <a:p>
            <a:pPr lvl="1"/>
            <a:r>
              <a:rPr lang="en-US" sz="1600" dirty="0" smtClean="0"/>
              <a:t>NPSF, ASHP, The Joint Commission</a:t>
            </a:r>
          </a:p>
          <a:p>
            <a:pPr lvl="1"/>
            <a:r>
              <a:rPr lang="en-US" sz="1600" dirty="0" smtClean="0"/>
              <a:t>Provide ongoing advice and help with dissemination</a:t>
            </a:r>
          </a:p>
          <a:p>
            <a:pPr lvl="1"/>
            <a:endParaRPr lang="en-US" sz="2000" dirty="0"/>
          </a:p>
        </p:txBody>
      </p:sp>
      <p:pic>
        <p:nvPicPr>
          <p:cNvPr id="4" name="Picture 3"/>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a:xfrm>
            <a:off x="1295400" y="228600"/>
            <a:ext cx="7696200" cy="561975"/>
          </a:xfrm>
        </p:spPr>
        <p:txBody>
          <a:bodyPr/>
          <a:lstStyle/>
          <a:p>
            <a:r>
              <a:rPr lang="en-US" sz="2800" dirty="0" smtClean="0"/>
              <a:t>Timeline</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0" y="1295400"/>
            <a:ext cx="9144000" cy="4514850"/>
          </a:xfrm>
          <a:prstGeom prst="rect">
            <a:avLst/>
          </a:prstGeom>
          <a:noFill/>
          <a:ln w="9525">
            <a:noFill/>
            <a:miter lim="800000"/>
            <a:headEnd/>
            <a:tailEnd/>
          </a:ln>
        </p:spPr>
      </p:pic>
      <p:sp>
        <p:nvSpPr>
          <p:cNvPr id="7" name="TextBox 6"/>
          <p:cNvSpPr txBox="1"/>
          <p:nvPr/>
        </p:nvSpPr>
        <p:spPr>
          <a:xfrm>
            <a:off x="3962400" y="838200"/>
            <a:ext cx="1752600" cy="338554"/>
          </a:xfrm>
          <a:prstGeom prst="rect">
            <a:avLst/>
          </a:prstGeom>
          <a:noFill/>
          <a:ln w="19050">
            <a:solidFill>
              <a:srgbClr val="FF0000"/>
            </a:solidFill>
          </a:ln>
        </p:spPr>
        <p:txBody>
          <a:bodyPr wrap="square" rtlCol="0">
            <a:spAutoFit/>
          </a:bodyPr>
          <a:lstStyle/>
          <a:p>
            <a:r>
              <a:rPr lang="en-US" sz="1600" dirty="0" smtClean="0">
                <a:solidFill>
                  <a:srgbClr val="FF0000"/>
                </a:solidFill>
                <a:latin typeface="+mj-lt"/>
              </a:rPr>
              <a:t>October 1, 2015</a:t>
            </a:r>
          </a:p>
        </p:txBody>
      </p:sp>
      <p:cxnSp>
        <p:nvCxnSpPr>
          <p:cNvPr id="9" name="Straight Arrow Connector 8"/>
          <p:cNvCxnSpPr>
            <a:stCxn id="7" idx="2"/>
          </p:cNvCxnSpPr>
          <p:nvPr/>
        </p:nvCxnSpPr>
        <p:spPr bwMode="auto">
          <a:xfrm flipH="1">
            <a:off x="4800600" y="1176754"/>
            <a:ext cx="38100" cy="194846"/>
          </a:xfrm>
          <a:prstGeom prst="straightConnector1">
            <a:avLst/>
          </a:prstGeom>
          <a:noFill/>
          <a:ln w="19050" cap="flat" cmpd="sng" algn="ctr">
            <a:solidFill>
              <a:srgbClr val="FF0000"/>
            </a:solidFill>
            <a:prstDash val="solid"/>
            <a:round/>
            <a:headEnd type="none" w="med" len="med"/>
            <a:tailEnd type="arrow"/>
          </a:ln>
          <a:effectLst/>
        </p:spPr>
      </p:cxnSp>
      <p:sp>
        <p:nvSpPr>
          <p:cNvPr id="8" name="TextBox 7"/>
          <p:cNvSpPr txBox="1"/>
          <p:nvPr/>
        </p:nvSpPr>
        <p:spPr>
          <a:xfrm>
            <a:off x="5943600" y="838200"/>
            <a:ext cx="1752600" cy="338554"/>
          </a:xfrm>
          <a:prstGeom prst="rect">
            <a:avLst/>
          </a:prstGeom>
          <a:noFill/>
          <a:ln w="19050">
            <a:solidFill>
              <a:srgbClr val="FF0000"/>
            </a:solidFill>
          </a:ln>
        </p:spPr>
        <p:txBody>
          <a:bodyPr wrap="square" rtlCol="0">
            <a:spAutoFit/>
          </a:bodyPr>
          <a:lstStyle/>
          <a:p>
            <a:r>
              <a:rPr lang="en-US" sz="1600" dirty="0" smtClean="0">
                <a:solidFill>
                  <a:srgbClr val="FF0000"/>
                </a:solidFill>
                <a:latin typeface="+mj-lt"/>
              </a:rPr>
              <a:t>WE ARE HERE</a:t>
            </a:r>
          </a:p>
        </p:txBody>
      </p:sp>
      <p:cxnSp>
        <p:nvCxnSpPr>
          <p:cNvPr id="10" name="Straight Arrow Connector 9"/>
          <p:cNvCxnSpPr/>
          <p:nvPr/>
        </p:nvCxnSpPr>
        <p:spPr bwMode="auto">
          <a:xfrm flipH="1">
            <a:off x="5524500" y="1189172"/>
            <a:ext cx="1321308" cy="563428"/>
          </a:xfrm>
          <a:prstGeom prst="straightConnector1">
            <a:avLst/>
          </a:prstGeom>
          <a:noFill/>
          <a:ln w="19050" cap="flat" cmpd="sng" algn="ctr">
            <a:solidFill>
              <a:srgbClr val="FF0000"/>
            </a:solidFill>
            <a:prstDash val="solid"/>
            <a:round/>
            <a:headEnd type="none" w="med" len="med"/>
            <a:tailEnd type="arrow"/>
          </a:ln>
          <a:effectLst/>
        </p:spPr>
      </p:cxnSp>
      <p:pic>
        <p:nvPicPr>
          <p:cNvPr id="11" name="Picture 10"/>
          <p:cNvPicPr>
            <a:picLocks noChangeAspect="1" noChangeArrowheads="1"/>
          </p:cNvPicPr>
          <p:nvPr/>
        </p:nvPicPr>
        <p:blipFill>
          <a:blip r:embed="rId4" cstate="print"/>
          <a:srcRect/>
          <a:stretch>
            <a:fillRect/>
          </a:stretch>
        </p:blipFill>
        <p:spPr bwMode="auto">
          <a:xfrm>
            <a:off x="0" y="76200"/>
            <a:ext cx="2151887" cy="685800"/>
          </a:xfrm>
          <a:prstGeom prst="rect">
            <a:avLst/>
          </a:prstGeom>
          <a:noFill/>
          <a:ln w="9525">
            <a:noFill/>
            <a:miter lim="800000"/>
            <a:headEnd/>
            <a:tailEnd/>
          </a:ln>
        </p:spPr>
      </p:pic>
      <p:sp>
        <p:nvSpPr>
          <p:cNvPr id="12"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Grp="1" noChangeArrowheads="1"/>
          </p:cNvSpPr>
          <p:nvPr>
            <p:ph type="body" idx="1"/>
          </p:nvPr>
        </p:nvSpPr>
        <p:spPr>
          <a:xfrm>
            <a:off x="304800" y="2057400"/>
            <a:ext cx="8534400" cy="2819400"/>
          </a:xfrm>
        </p:spPr>
        <p:txBody>
          <a:bodyPr/>
          <a:lstStyle/>
          <a:p>
            <a:pPr algn="ctr">
              <a:buNone/>
            </a:pPr>
            <a:r>
              <a:rPr lang="en-US" sz="2400" dirty="0" smtClean="0"/>
              <a:t>We are looking forward to talking with you during our first webinar!</a:t>
            </a:r>
          </a:p>
          <a:p>
            <a:pPr algn="ctr">
              <a:buFontTx/>
              <a:buNone/>
            </a:pPr>
            <a:r>
              <a:rPr lang="en-US" sz="2400" dirty="0" smtClean="0"/>
              <a:t>	Thanks!</a:t>
            </a:r>
          </a:p>
        </p:txBody>
      </p:sp>
      <p:pic>
        <p:nvPicPr>
          <p:cNvPr id="5" name="Picture 4"/>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143000" y="228600"/>
            <a:ext cx="8229600" cy="609600"/>
          </a:xfrm>
        </p:spPr>
        <p:txBody>
          <a:bodyPr/>
          <a:lstStyle/>
          <a:p>
            <a:r>
              <a:rPr lang="en-US" dirty="0" smtClean="0"/>
              <a:t>Acknowledgments</a:t>
            </a:r>
          </a:p>
        </p:txBody>
      </p:sp>
      <p:sp>
        <p:nvSpPr>
          <p:cNvPr id="40964" name="Rectangle 3"/>
          <p:cNvSpPr>
            <a:spLocks noGrp="1" noChangeArrowheads="1"/>
          </p:cNvSpPr>
          <p:nvPr>
            <p:ph type="body" idx="1"/>
          </p:nvPr>
        </p:nvSpPr>
        <p:spPr>
          <a:xfrm>
            <a:off x="533400" y="1066800"/>
            <a:ext cx="7924800" cy="4876800"/>
          </a:xfrm>
        </p:spPr>
        <p:txBody>
          <a:bodyPr numCol="2"/>
          <a:lstStyle/>
          <a:p>
            <a:pPr>
              <a:lnSpc>
                <a:spcPct val="80000"/>
              </a:lnSpc>
            </a:pPr>
            <a:r>
              <a:rPr lang="en-US" sz="2200" dirty="0" smtClean="0"/>
              <a:t>Jason Stein, MD</a:t>
            </a:r>
          </a:p>
          <a:p>
            <a:pPr>
              <a:lnSpc>
                <a:spcPct val="80000"/>
              </a:lnSpc>
            </a:pPr>
            <a:r>
              <a:rPr lang="en-US" sz="2200" dirty="0" smtClean="0"/>
              <a:t>Tosha Wetterneck, MD</a:t>
            </a:r>
          </a:p>
          <a:p>
            <a:pPr>
              <a:lnSpc>
                <a:spcPct val="80000"/>
              </a:lnSpc>
            </a:pPr>
            <a:r>
              <a:rPr lang="en-US" sz="2200" dirty="0" smtClean="0"/>
              <a:t>Peter Kaboli, MD</a:t>
            </a:r>
          </a:p>
          <a:p>
            <a:pPr>
              <a:lnSpc>
                <a:spcPct val="80000"/>
              </a:lnSpc>
            </a:pPr>
            <a:r>
              <a:rPr lang="en-US" sz="2200" dirty="0" smtClean="0"/>
              <a:t>Sunil Kripalani, MD, MSc</a:t>
            </a:r>
          </a:p>
          <a:p>
            <a:pPr>
              <a:lnSpc>
                <a:spcPct val="80000"/>
              </a:lnSpc>
            </a:pPr>
            <a:r>
              <a:rPr lang="en-US" sz="2200" dirty="0" smtClean="0"/>
              <a:t>Stephanie Mueller, MD, MPH</a:t>
            </a:r>
          </a:p>
          <a:p>
            <a:pPr>
              <a:lnSpc>
                <a:spcPct val="80000"/>
              </a:lnSpc>
            </a:pPr>
            <a:r>
              <a:rPr lang="en-US" sz="2200" dirty="0" smtClean="0"/>
              <a:t>Amanda Mixon, MD, MSPH</a:t>
            </a:r>
          </a:p>
          <a:p>
            <a:pPr>
              <a:lnSpc>
                <a:spcPct val="80000"/>
              </a:lnSpc>
            </a:pPr>
            <a:r>
              <a:rPr lang="en-US" sz="2200" dirty="0" smtClean="0"/>
              <a:t>Stephanie Labonville, PharmD</a:t>
            </a:r>
          </a:p>
          <a:p>
            <a:pPr>
              <a:lnSpc>
                <a:spcPct val="80000"/>
              </a:lnSpc>
            </a:pPr>
            <a:r>
              <a:rPr lang="en-US" sz="2200" dirty="0" smtClean="0"/>
              <a:t>Elisabeth Burdick, MD</a:t>
            </a:r>
          </a:p>
          <a:p>
            <a:pPr>
              <a:lnSpc>
                <a:spcPct val="80000"/>
              </a:lnSpc>
            </a:pPr>
            <a:r>
              <a:rPr lang="en-US" sz="2200" dirty="0" smtClean="0"/>
              <a:t>E. John Orav, PhD</a:t>
            </a:r>
          </a:p>
          <a:p>
            <a:pPr>
              <a:lnSpc>
                <a:spcPct val="80000"/>
              </a:lnSpc>
            </a:pPr>
            <a:endParaRPr lang="en-US" sz="2200" dirty="0" smtClean="0"/>
          </a:p>
          <a:p>
            <a:pPr>
              <a:lnSpc>
                <a:spcPct val="80000"/>
              </a:lnSpc>
            </a:pPr>
            <a:r>
              <a:rPr lang="en-US" sz="2200" dirty="0" smtClean="0"/>
              <a:t>Jenna Goldstein</a:t>
            </a:r>
          </a:p>
          <a:p>
            <a:pPr>
              <a:lnSpc>
                <a:spcPct val="80000"/>
              </a:lnSpc>
            </a:pPr>
            <a:r>
              <a:rPr lang="en-US" sz="2200" dirty="0" smtClean="0"/>
              <a:t>Nyryan Nolido</a:t>
            </a:r>
          </a:p>
          <a:p>
            <a:pPr>
              <a:lnSpc>
                <a:spcPct val="80000"/>
              </a:lnSpc>
            </a:pPr>
            <a:r>
              <a:rPr lang="en-US" sz="2200" dirty="0" smtClean="0"/>
              <a:t>Jackie Minahan</a:t>
            </a:r>
          </a:p>
          <a:p>
            <a:pPr>
              <a:lnSpc>
                <a:spcPct val="80000"/>
              </a:lnSpc>
            </a:pPr>
            <a:endParaRPr lang="en-US" sz="2200" dirty="0" smtClean="0"/>
          </a:p>
          <a:p>
            <a:pPr>
              <a:lnSpc>
                <a:spcPct val="80000"/>
              </a:lnSpc>
            </a:pPr>
            <a:endParaRPr lang="en-US" sz="2400" dirty="0" smtClean="0"/>
          </a:p>
        </p:txBody>
      </p:sp>
      <p:pic>
        <p:nvPicPr>
          <p:cNvPr id="4" name="Picture 3"/>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143000" y="228600"/>
            <a:ext cx="8229600" cy="609600"/>
          </a:xfrm>
        </p:spPr>
        <p:txBody>
          <a:bodyPr/>
          <a:lstStyle/>
          <a:p>
            <a:r>
              <a:rPr lang="en-US" dirty="0" smtClean="0"/>
              <a:t>Acknowledgments</a:t>
            </a:r>
          </a:p>
        </p:txBody>
      </p:sp>
      <p:sp>
        <p:nvSpPr>
          <p:cNvPr id="40964" name="Rectangle 3"/>
          <p:cNvSpPr>
            <a:spLocks noGrp="1" noChangeArrowheads="1"/>
          </p:cNvSpPr>
          <p:nvPr>
            <p:ph type="body" idx="1"/>
          </p:nvPr>
        </p:nvSpPr>
        <p:spPr>
          <a:xfrm>
            <a:off x="685800" y="1066800"/>
            <a:ext cx="7772400" cy="4876800"/>
          </a:xfrm>
        </p:spPr>
        <p:txBody>
          <a:bodyPr numCol="2"/>
          <a:lstStyle/>
          <a:p>
            <a:pPr>
              <a:lnSpc>
                <a:spcPct val="80000"/>
              </a:lnSpc>
            </a:pPr>
            <a:r>
              <a:rPr lang="en-US" sz="2200" dirty="0" smtClean="0"/>
              <a:t>John Gardella, MD	</a:t>
            </a:r>
          </a:p>
          <a:p>
            <a:pPr>
              <a:lnSpc>
                <a:spcPct val="80000"/>
              </a:lnSpc>
            </a:pPr>
            <a:r>
              <a:rPr lang="en-US" sz="2200" dirty="0" smtClean="0"/>
              <a:t>Becky Largen, PharmD</a:t>
            </a:r>
          </a:p>
          <a:p>
            <a:pPr>
              <a:lnSpc>
                <a:spcPct val="80000"/>
              </a:lnSpc>
            </a:pPr>
            <a:r>
              <a:rPr lang="en-US" sz="2200" dirty="0" smtClean="0"/>
              <a:t>Hasan Shabbir, MD</a:t>
            </a:r>
          </a:p>
          <a:p>
            <a:pPr>
              <a:lnSpc>
                <a:spcPct val="80000"/>
              </a:lnSpc>
            </a:pPr>
            <a:r>
              <a:rPr lang="en-US" sz="2200" dirty="0" smtClean="0"/>
              <a:t>Kathleen Herman, PharmD</a:t>
            </a:r>
          </a:p>
          <a:p>
            <a:pPr>
              <a:lnSpc>
                <a:spcPct val="80000"/>
              </a:lnSpc>
            </a:pPr>
            <a:r>
              <a:rPr lang="en-US" sz="2200" dirty="0" smtClean="0"/>
              <a:t>Justin Metzger, PharmD</a:t>
            </a:r>
          </a:p>
          <a:p>
            <a:pPr>
              <a:lnSpc>
                <a:spcPct val="80000"/>
              </a:lnSpc>
            </a:pPr>
            <a:r>
              <a:rPr lang="en-US" sz="2200" dirty="0" smtClean="0"/>
              <a:t>Amy Aylor, PharmD</a:t>
            </a:r>
          </a:p>
          <a:p>
            <a:pPr>
              <a:lnSpc>
                <a:spcPct val="80000"/>
              </a:lnSpc>
            </a:pPr>
            <a:r>
              <a:rPr lang="en-US" sz="2200" dirty="0" smtClean="0"/>
              <a:t>Aaron Michelucci, PharmD</a:t>
            </a:r>
          </a:p>
          <a:p>
            <a:pPr>
              <a:lnSpc>
                <a:spcPct val="80000"/>
              </a:lnSpc>
            </a:pPr>
            <a:r>
              <a:rPr lang="en-US" sz="2200" dirty="0" smtClean="0"/>
              <a:t>Pat Brown, MD</a:t>
            </a:r>
          </a:p>
          <a:p>
            <a:pPr>
              <a:lnSpc>
                <a:spcPct val="80000"/>
              </a:lnSpc>
            </a:pPr>
            <a:r>
              <a:rPr lang="en-US" sz="2200" dirty="0" smtClean="0"/>
              <a:t>Randall Peto, MD</a:t>
            </a:r>
          </a:p>
          <a:p>
            <a:pPr>
              <a:lnSpc>
                <a:spcPct val="80000"/>
              </a:lnSpc>
            </a:pPr>
            <a:r>
              <a:rPr lang="en-US" sz="2200" dirty="0" smtClean="0"/>
              <a:t>Andrew Auerbach, MD</a:t>
            </a:r>
          </a:p>
          <a:p>
            <a:pPr>
              <a:lnSpc>
                <a:spcPct val="80000"/>
              </a:lnSpc>
            </a:pPr>
            <a:r>
              <a:rPr lang="en-US" sz="2200" dirty="0" smtClean="0"/>
              <a:t>Kirby Lee, PharmD</a:t>
            </a:r>
          </a:p>
          <a:p>
            <a:pPr>
              <a:lnSpc>
                <a:spcPct val="80000"/>
              </a:lnSpc>
            </a:pPr>
            <a:r>
              <a:rPr lang="en-US" sz="2200" dirty="0" smtClean="0"/>
              <a:t>Mohammed </a:t>
            </a:r>
            <a:r>
              <a:rPr lang="en-US" sz="2200" dirty="0" err="1" smtClean="0"/>
              <a:t>Mousa</a:t>
            </a:r>
            <a:r>
              <a:rPr lang="en-US" sz="2200" dirty="0" smtClean="0"/>
              <a:t>, MD</a:t>
            </a:r>
          </a:p>
          <a:p>
            <a:pPr>
              <a:lnSpc>
                <a:spcPct val="80000"/>
              </a:lnSpc>
            </a:pPr>
            <a:r>
              <a:rPr lang="en-US" sz="2200" dirty="0" err="1" smtClean="0"/>
              <a:t>Chaitanya</a:t>
            </a:r>
            <a:r>
              <a:rPr lang="en-US" sz="2200" dirty="0" smtClean="0"/>
              <a:t> Are, MD</a:t>
            </a:r>
          </a:p>
          <a:p>
            <a:pPr>
              <a:lnSpc>
                <a:spcPct val="80000"/>
              </a:lnSpc>
            </a:pPr>
            <a:r>
              <a:rPr lang="en-US" sz="2200" dirty="0" smtClean="0"/>
              <a:t>Addie Seiler, MD</a:t>
            </a:r>
          </a:p>
          <a:p>
            <a:pPr>
              <a:lnSpc>
                <a:spcPct val="80000"/>
              </a:lnSpc>
            </a:pPr>
            <a:r>
              <a:rPr lang="en-US" sz="2200" dirty="0" smtClean="0"/>
              <a:t>Stephanie Rennke, MD</a:t>
            </a:r>
          </a:p>
          <a:p>
            <a:pPr>
              <a:lnSpc>
                <a:spcPct val="80000"/>
              </a:lnSpc>
            </a:pPr>
            <a:r>
              <a:rPr lang="en-US" sz="2200" dirty="0" smtClean="0"/>
              <a:t>Michael Hwa, MD</a:t>
            </a:r>
          </a:p>
          <a:p>
            <a:pPr>
              <a:lnSpc>
                <a:spcPct val="80000"/>
              </a:lnSpc>
            </a:pPr>
            <a:endParaRPr lang="en-US" sz="2200" dirty="0" smtClean="0"/>
          </a:p>
          <a:p>
            <a:pPr>
              <a:lnSpc>
                <a:spcPct val="80000"/>
              </a:lnSpc>
            </a:pPr>
            <a:endParaRPr lang="en-US" sz="2400" dirty="0" smtClean="0"/>
          </a:p>
        </p:txBody>
      </p:sp>
      <p:pic>
        <p:nvPicPr>
          <p:cNvPr id="4" name="Picture 3"/>
          <p:cNvPicPr>
            <a:picLocks noChangeAspect="1" noChangeArrowheads="1"/>
          </p:cNvPicPr>
          <p:nvPr/>
        </p:nvPicPr>
        <p:blipFill>
          <a:blip r:embed="rId3" cstate="print"/>
          <a:srcRect/>
          <a:stretch>
            <a:fillRect/>
          </a:stretch>
        </p:blipFill>
        <p:spPr bwMode="auto">
          <a:xfrm>
            <a:off x="0" y="76200"/>
            <a:ext cx="2151887" cy="685800"/>
          </a:xfrm>
          <a:prstGeom prst="rect">
            <a:avLst/>
          </a:prstGeom>
          <a:noFill/>
          <a:ln w="9525">
            <a:noFill/>
            <a:miter lim="800000"/>
            <a:headEnd/>
            <a:tailEnd/>
          </a:ln>
        </p:spPr>
      </p:pic>
      <p:sp>
        <p:nvSpPr>
          <p:cNvPr id="5"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990600"/>
            <a:ext cx="8915400" cy="5093702"/>
          </a:xfrm>
          <a:prstGeom prst="rect">
            <a:avLst/>
          </a:prstGeom>
          <a:noFill/>
          <a:ln w="9525">
            <a:noFill/>
            <a:miter lim="800000"/>
            <a:headEnd/>
            <a:tailEnd/>
          </a:ln>
        </p:spPr>
        <p:txBody>
          <a:bodyPr>
            <a:spAutoFit/>
          </a:bodyPr>
          <a:lstStyle/>
          <a:p>
            <a:pPr marL="342900" indent="-342900">
              <a:buFont typeface="Arial"/>
              <a:buChar char="•"/>
            </a:pPr>
            <a:r>
              <a:rPr lang="en-US" sz="2500" dirty="0" smtClean="0">
                <a:latin typeface="+mj-lt"/>
              </a:rPr>
              <a:t>Intern, fellow and attending admission notes all report home levothyroxine dose as 250 mcg </a:t>
            </a:r>
          </a:p>
          <a:p>
            <a:pPr marL="342900" indent="-342900">
              <a:buFont typeface="Arial"/>
              <a:buChar char="•"/>
            </a:pPr>
            <a:endParaRPr lang="en-US" sz="2500" dirty="0">
              <a:latin typeface="+mj-lt"/>
            </a:endParaRPr>
          </a:p>
          <a:p>
            <a:pPr marL="342900" indent="-342900">
              <a:buFont typeface="Arial"/>
              <a:buChar char="•"/>
            </a:pPr>
            <a:r>
              <a:rPr lang="en-US" sz="2500" dirty="0" smtClean="0">
                <a:latin typeface="+mj-lt"/>
              </a:rPr>
              <a:t>On HD#2, PAML is reviewed by pharmacist who reconciles admissions orders with PAML – this does </a:t>
            </a:r>
            <a:r>
              <a:rPr lang="en-US" sz="2500" dirty="0" smtClean="0">
                <a:solidFill>
                  <a:srgbClr val="FF0000"/>
                </a:solidFill>
                <a:latin typeface="+mj-lt"/>
              </a:rPr>
              <a:t>not</a:t>
            </a:r>
            <a:r>
              <a:rPr lang="en-US" sz="2500" dirty="0" smtClean="0">
                <a:latin typeface="+mj-lt"/>
              </a:rPr>
              <a:t> include independent verification of preadmission medications</a:t>
            </a:r>
          </a:p>
          <a:p>
            <a:pPr marL="342900" indent="-342900">
              <a:buFont typeface="Arial"/>
              <a:buChar char="•"/>
            </a:pPr>
            <a:endParaRPr lang="en-US" sz="2500" dirty="0" smtClean="0">
              <a:latin typeface="+mj-lt"/>
            </a:endParaRPr>
          </a:p>
          <a:p>
            <a:pPr marL="342900" indent="-342900">
              <a:buFont typeface="Arial"/>
              <a:buChar char="•"/>
            </a:pPr>
            <a:r>
              <a:rPr lang="en-US" sz="2500" dirty="0" smtClean="0">
                <a:latin typeface="+mj-lt"/>
              </a:rPr>
              <a:t>On HD#3, transplant pharmacist reviews preadmission medications with patient, who verbally confirms erroneous dose</a:t>
            </a:r>
          </a:p>
          <a:p>
            <a:pPr marL="342900" indent="-342900">
              <a:buFont typeface="Arial"/>
              <a:buChar char="•"/>
            </a:pPr>
            <a:endParaRPr lang="en-US" sz="2500" dirty="0" smtClean="0">
              <a:latin typeface="+mj-lt"/>
            </a:endParaRPr>
          </a:p>
          <a:p>
            <a:pPr marL="342900" indent="-342900">
              <a:buFont typeface="Arial"/>
              <a:buChar char="•"/>
            </a:pPr>
            <a:r>
              <a:rPr lang="en-US" sz="2500" dirty="0" smtClean="0">
                <a:latin typeface="+mj-lt"/>
              </a:rPr>
              <a:t>Patient continues to receive 250 mcg of levothyroxine daily for the next 20 days</a:t>
            </a:r>
          </a:p>
        </p:txBody>
      </p:sp>
      <p:sp>
        <p:nvSpPr>
          <p:cNvPr id="9" name="Rectangle 4"/>
          <p:cNvSpPr>
            <a:spLocks/>
          </p:cNvSpPr>
          <p:nvPr/>
        </p:nvSpPr>
        <p:spPr bwMode="auto">
          <a:xfrm>
            <a:off x="154633" y="224645"/>
            <a:ext cx="8838554" cy="369354"/>
          </a:xfrm>
          <a:prstGeom prst="rect">
            <a:avLst/>
          </a:prstGeom>
          <a:noFill/>
          <a:ln w="12700">
            <a:noFill/>
            <a:miter lim="800000"/>
            <a:headEnd/>
            <a:tailEnd/>
          </a:ln>
        </p:spPr>
        <p:txBody>
          <a:bodyPr wrap="square" lIns="0" tIns="0" rIns="0" bIns="0" anchor="ctr">
            <a:spAutoFit/>
          </a:bodyPr>
          <a:lstStyle/>
          <a:p>
            <a:pPr algn="ctr"/>
            <a:r>
              <a:rPr lang="en-US" b="1" dirty="0" smtClean="0">
                <a:solidFill>
                  <a:schemeClr val="tx1"/>
                </a:solidFill>
                <a:latin typeface="Helvetica" pitchFamily="-84" charset="0"/>
              </a:rPr>
              <a:t>Case 1 – Hospital Course</a:t>
            </a:r>
            <a:endParaRPr lang="en-US" b="1" dirty="0">
              <a:solidFill>
                <a:schemeClr val="tx1"/>
              </a:solidFill>
              <a:latin typeface="Helvetica" pitchFamily="-84" charset="0"/>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Hospital Course</a:t>
            </a:r>
            <a:endParaRPr lang="en-US" b="1" dirty="0">
              <a:solidFill>
                <a:schemeClr val="tx1"/>
              </a:solidFill>
              <a:latin typeface="Helvetica" pitchFamily="-84" charset="0"/>
            </a:endParaRPr>
          </a:p>
        </p:txBody>
      </p:sp>
      <p:sp>
        <p:nvSpPr>
          <p:cNvPr id="5" name="TextBox 4"/>
          <p:cNvSpPr txBox="1">
            <a:spLocks noChangeArrowheads="1"/>
          </p:cNvSpPr>
          <p:nvPr/>
        </p:nvSpPr>
        <p:spPr bwMode="auto">
          <a:xfrm>
            <a:off x="228600" y="762000"/>
            <a:ext cx="8915400" cy="5863144"/>
          </a:xfrm>
          <a:prstGeom prst="rect">
            <a:avLst/>
          </a:prstGeom>
          <a:noFill/>
          <a:ln w="9525">
            <a:noFill/>
            <a:miter lim="800000"/>
            <a:headEnd/>
            <a:tailEnd/>
          </a:ln>
        </p:spPr>
        <p:txBody>
          <a:bodyPr>
            <a:spAutoFit/>
          </a:bodyPr>
          <a:lstStyle/>
          <a:p>
            <a:pPr marL="457200" indent="-457200">
              <a:buFont typeface="Arial"/>
              <a:buChar char="•"/>
            </a:pPr>
            <a:r>
              <a:rPr lang="en-US" sz="2500" dirty="0" smtClean="0">
                <a:latin typeface="+mj-lt"/>
                <a:cs typeface="Times New Roman"/>
              </a:rPr>
              <a:t>Patient listed for heart transplant</a:t>
            </a:r>
          </a:p>
          <a:p>
            <a:pPr marL="457200" indent="-457200">
              <a:buFont typeface="Arial"/>
              <a:buChar char="•"/>
            </a:pPr>
            <a:endParaRPr lang="en-US" sz="2500" dirty="0" smtClean="0">
              <a:latin typeface="+mj-lt"/>
              <a:cs typeface="Times New Roman"/>
            </a:endParaRPr>
          </a:p>
          <a:p>
            <a:pPr marL="457200" indent="-457200">
              <a:buFont typeface="Arial"/>
              <a:buChar char="•"/>
            </a:pPr>
            <a:r>
              <a:rPr lang="en-US" sz="2500" dirty="0" smtClean="0">
                <a:latin typeface="+mj-lt"/>
                <a:cs typeface="Times New Roman"/>
              </a:rPr>
              <a:t>PA catheter placed for directed therapy with </a:t>
            </a:r>
            <a:r>
              <a:rPr lang="en-US" sz="2500" dirty="0" err="1" smtClean="0">
                <a:latin typeface="+mj-lt"/>
                <a:cs typeface="Times New Roman"/>
              </a:rPr>
              <a:t>inotropic</a:t>
            </a:r>
            <a:r>
              <a:rPr lang="en-US" sz="2500" dirty="0" smtClean="0">
                <a:latin typeface="+mj-lt"/>
                <a:cs typeface="Times New Roman"/>
              </a:rPr>
              <a:t> agents and diuretics</a:t>
            </a:r>
          </a:p>
          <a:p>
            <a:endParaRPr lang="en-US" sz="2500" dirty="0">
              <a:latin typeface="+mj-lt"/>
              <a:cs typeface="Times New Roman"/>
            </a:endParaRPr>
          </a:p>
          <a:p>
            <a:pPr marL="457200" indent="-457200">
              <a:buFont typeface="Arial"/>
              <a:buChar char="•"/>
            </a:pPr>
            <a:r>
              <a:rPr lang="en-US" sz="2500" dirty="0" smtClean="0">
                <a:latin typeface="+mj-lt"/>
                <a:cs typeface="Times New Roman"/>
              </a:rPr>
              <a:t>HD#18 patient develops fevers and hypotension. </a:t>
            </a:r>
            <a:r>
              <a:rPr lang="en-US" sz="2500" dirty="0">
                <a:latin typeface="+mj-lt"/>
                <a:cs typeface="Times New Roman"/>
              </a:rPr>
              <a:t>P</a:t>
            </a:r>
            <a:r>
              <a:rPr lang="en-US" sz="2500" dirty="0" smtClean="0">
                <a:latin typeface="+mj-lt"/>
                <a:cs typeface="Times New Roman"/>
              </a:rPr>
              <a:t>atient is started on antibiotics given concern for mixed septic and </a:t>
            </a:r>
            <a:r>
              <a:rPr lang="en-US" sz="2500" dirty="0" err="1" smtClean="0">
                <a:latin typeface="+mj-lt"/>
                <a:cs typeface="Times New Roman"/>
              </a:rPr>
              <a:t>cardiogenic</a:t>
            </a:r>
            <a:r>
              <a:rPr lang="en-US" sz="2500" dirty="0" smtClean="0">
                <a:latin typeface="+mj-lt"/>
                <a:cs typeface="Times New Roman"/>
              </a:rPr>
              <a:t> shock </a:t>
            </a:r>
          </a:p>
          <a:p>
            <a:pPr marL="457200" indent="-457200">
              <a:buFont typeface="Arial"/>
              <a:buChar char="•"/>
            </a:pPr>
            <a:endParaRPr lang="en-US" sz="2500" dirty="0" smtClean="0">
              <a:latin typeface="+mj-lt"/>
              <a:cs typeface="Times New Roman"/>
            </a:endParaRPr>
          </a:p>
          <a:p>
            <a:pPr marL="457200" indent="-457200">
              <a:buFont typeface="Arial"/>
              <a:buChar char="•"/>
            </a:pPr>
            <a:r>
              <a:rPr lang="en-US" sz="2500" dirty="0" smtClean="0">
                <a:latin typeface="+mj-lt"/>
                <a:cs typeface="Times New Roman"/>
              </a:rPr>
              <a:t>HD#20 patient is transferred to CCU given refractory hypotension</a:t>
            </a:r>
          </a:p>
          <a:p>
            <a:pPr marL="457200" indent="-457200">
              <a:buFont typeface="Arial"/>
              <a:buChar char="•"/>
            </a:pPr>
            <a:endParaRPr lang="en-US" sz="2500" dirty="0" smtClean="0">
              <a:latin typeface="+mj-lt"/>
              <a:cs typeface="Times New Roman"/>
            </a:endParaRPr>
          </a:p>
          <a:p>
            <a:pPr marL="457200" indent="-457200">
              <a:buFont typeface="Arial"/>
              <a:buChar char="•"/>
            </a:pPr>
            <a:r>
              <a:rPr lang="en-US" sz="2500" dirty="0" smtClean="0">
                <a:latin typeface="+mj-lt"/>
                <a:cs typeface="Times New Roman"/>
              </a:rPr>
              <a:t>Taken to </a:t>
            </a:r>
            <a:r>
              <a:rPr lang="en-US" sz="2500" dirty="0" err="1" smtClean="0">
                <a:latin typeface="+mj-lt"/>
                <a:cs typeface="Times New Roman"/>
              </a:rPr>
              <a:t>cath</a:t>
            </a:r>
            <a:r>
              <a:rPr lang="en-US" sz="2500" dirty="0" smtClean="0">
                <a:latin typeface="+mj-lt"/>
                <a:cs typeface="Times New Roman"/>
              </a:rPr>
              <a:t> lab urgently for placement of intra-aortic balloon pump </a:t>
            </a:r>
          </a:p>
          <a:p>
            <a:pPr marL="457200" indent="-457200">
              <a:buFont typeface="Arial"/>
              <a:buChar char="•"/>
            </a:pPr>
            <a:endParaRPr lang="en-US" sz="2500" dirty="0" smtClean="0">
              <a:solidFill>
                <a:schemeClr val="bg1"/>
              </a:solidFill>
              <a:latin typeface="Times New Roman"/>
              <a:cs typeface="Times New Roman"/>
            </a:endParaRPr>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Labs on CCU Transfer</a:t>
            </a:r>
            <a:endParaRPr lang="en-US" b="1" dirty="0">
              <a:solidFill>
                <a:schemeClr val="tx1"/>
              </a:solidFill>
              <a:latin typeface="Helvetica" pitchFamily="-84" charset="0"/>
            </a:endParaRPr>
          </a:p>
        </p:txBody>
      </p:sp>
      <p:sp>
        <p:nvSpPr>
          <p:cNvPr id="5" name="TextBox 4"/>
          <p:cNvSpPr txBox="1">
            <a:spLocks noChangeArrowheads="1"/>
          </p:cNvSpPr>
          <p:nvPr/>
        </p:nvSpPr>
        <p:spPr bwMode="auto">
          <a:xfrm>
            <a:off x="228600" y="990600"/>
            <a:ext cx="8915400" cy="830997"/>
          </a:xfrm>
          <a:prstGeom prst="rect">
            <a:avLst/>
          </a:prstGeom>
          <a:noFill/>
          <a:ln w="9525">
            <a:noFill/>
            <a:miter lim="800000"/>
            <a:headEnd/>
            <a:tailEnd/>
          </a:ln>
        </p:spPr>
        <p:txBody>
          <a:bodyPr>
            <a:spAutoFit/>
          </a:bodyPr>
          <a:lstStyle/>
          <a:p>
            <a:endParaRPr lang="en-US" sz="2400" dirty="0" smtClean="0">
              <a:solidFill>
                <a:schemeClr val="bg1"/>
              </a:solidFill>
            </a:endParaRPr>
          </a:p>
          <a:p>
            <a:pPr marL="457200" indent="-457200">
              <a:buFont typeface="Arial"/>
              <a:buChar char="•"/>
            </a:pPr>
            <a:endParaRPr lang="en-US" sz="2400" dirty="0" smtClean="0">
              <a:solidFill>
                <a:schemeClr val="bg1"/>
              </a:solidFill>
            </a:endParaRPr>
          </a:p>
        </p:txBody>
      </p:sp>
      <p:sp>
        <p:nvSpPr>
          <p:cNvPr id="29" name="TextBox 28"/>
          <p:cNvSpPr txBox="1"/>
          <p:nvPr/>
        </p:nvSpPr>
        <p:spPr>
          <a:xfrm>
            <a:off x="762000" y="1066800"/>
            <a:ext cx="4104009" cy="1131848"/>
          </a:xfrm>
          <a:prstGeom prst="rect">
            <a:avLst/>
          </a:prstGeom>
          <a:noFill/>
        </p:spPr>
        <p:txBody>
          <a:bodyPr wrap="none" rtlCol="0">
            <a:spAutoFit/>
          </a:bodyPr>
          <a:lstStyle/>
          <a:p>
            <a:pPr>
              <a:lnSpc>
                <a:spcPct val="150000"/>
              </a:lnSpc>
            </a:pPr>
            <a:r>
              <a:rPr lang="en-US" dirty="0" smtClean="0">
                <a:solidFill>
                  <a:srgbClr val="FF0000"/>
                </a:solidFill>
                <a:latin typeface="+mj-lt"/>
              </a:rPr>
              <a:t>TSH: 0.153</a:t>
            </a:r>
            <a:r>
              <a:rPr lang="en-US" dirty="0">
                <a:solidFill>
                  <a:srgbClr val="FF0000"/>
                </a:solidFill>
                <a:latin typeface="+mj-lt"/>
              </a:rPr>
              <a:t> </a:t>
            </a:r>
            <a:r>
              <a:rPr lang="en-US" dirty="0" smtClean="0">
                <a:latin typeface="+mj-lt"/>
              </a:rPr>
              <a:t>(admission 3.95)</a:t>
            </a:r>
          </a:p>
          <a:p>
            <a:pPr>
              <a:lnSpc>
                <a:spcPct val="150000"/>
              </a:lnSpc>
            </a:pPr>
            <a:r>
              <a:rPr lang="en-US" dirty="0" smtClean="0">
                <a:solidFill>
                  <a:srgbClr val="FF0000"/>
                </a:solidFill>
                <a:latin typeface="+mj-lt"/>
              </a:rPr>
              <a:t>Free T4: 3.8 </a:t>
            </a:r>
            <a:r>
              <a:rPr lang="en-US" dirty="0" smtClean="0">
                <a:latin typeface="+mj-lt"/>
              </a:rPr>
              <a:t>(</a:t>
            </a:r>
            <a:r>
              <a:rPr lang="en-US" dirty="0" err="1" smtClean="0">
                <a:latin typeface="+mj-lt"/>
              </a:rPr>
              <a:t>nl</a:t>
            </a:r>
            <a:r>
              <a:rPr lang="en-US" dirty="0" smtClean="0">
                <a:latin typeface="+mj-lt"/>
              </a:rPr>
              <a:t> 0.9-1.7)</a:t>
            </a:r>
          </a:p>
        </p:txBody>
      </p:sp>
      <p:sp>
        <p:nvSpPr>
          <p:cNvPr id="6"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230281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4"/>
          <p:cNvSpPr>
            <a:spLocks/>
          </p:cNvSpPr>
          <p:nvPr/>
        </p:nvSpPr>
        <p:spPr bwMode="auto">
          <a:xfrm>
            <a:off x="153046" y="225376"/>
            <a:ext cx="8838554" cy="431251"/>
          </a:xfrm>
          <a:prstGeom prst="rect">
            <a:avLst/>
          </a:prstGeom>
          <a:noFill/>
          <a:ln w="12700">
            <a:noFill/>
            <a:miter lim="800000"/>
            <a:headEnd/>
            <a:tailEnd/>
          </a:ln>
        </p:spPr>
        <p:txBody>
          <a:bodyPr lIns="0" tIns="0" rIns="0" bIns="0" anchor="ctr">
            <a:spAutoFit/>
          </a:bodyPr>
          <a:lstStyle/>
          <a:p>
            <a:pPr algn="ctr"/>
            <a:r>
              <a:rPr lang="en-US" b="1" dirty="0" smtClean="0">
                <a:solidFill>
                  <a:schemeClr val="tx1"/>
                </a:solidFill>
                <a:latin typeface="Helvetica" pitchFamily="-84" charset="0"/>
              </a:rPr>
              <a:t>Case 1 – Hospital Course</a:t>
            </a:r>
            <a:endParaRPr lang="en-US" b="1" dirty="0">
              <a:solidFill>
                <a:schemeClr val="tx1"/>
              </a:solidFill>
              <a:latin typeface="Helvetica" pitchFamily="-84" charset="0"/>
            </a:endParaRPr>
          </a:p>
        </p:txBody>
      </p:sp>
      <p:sp>
        <p:nvSpPr>
          <p:cNvPr id="5" name="TextBox 4"/>
          <p:cNvSpPr txBox="1">
            <a:spLocks noChangeArrowheads="1"/>
          </p:cNvSpPr>
          <p:nvPr/>
        </p:nvSpPr>
        <p:spPr bwMode="auto">
          <a:xfrm>
            <a:off x="76200" y="990600"/>
            <a:ext cx="8915400" cy="5093702"/>
          </a:xfrm>
          <a:prstGeom prst="rect">
            <a:avLst/>
          </a:prstGeom>
          <a:noFill/>
          <a:ln w="9525">
            <a:noFill/>
            <a:miter lim="800000"/>
            <a:headEnd/>
            <a:tailEnd/>
          </a:ln>
        </p:spPr>
        <p:txBody>
          <a:bodyPr>
            <a:spAutoFit/>
          </a:bodyPr>
          <a:lstStyle/>
          <a:p>
            <a:pPr marL="457200" indent="-457200">
              <a:buFont typeface="Arial"/>
              <a:buChar char="•"/>
            </a:pPr>
            <a:r>
              <a:rPr lang="en-US" sz="2500" dirty="0" smtClean="0">
                <a:latin typeface="+mj-lt"/>
              </a:rPr>
              <a:t>Endocrinology consulted and felt that </a:t>
            </a:r>
            <a:r>
              <a:rPr lang="en-US" sz="2500" dirty="0" err="1" smtClean="0">
                <a:latin typeface="+mj-lt"/>
              </a:rPr>
              <a:t>decompensation</a:t>
            </a:r>
            <a:r>
              <a:rPr lang="en-US" sz="2500" dirty="0" smtClean="0">
                <a:latin typeface="+mj-lt"/>
              </a:rPr>
              <a:t> consistent with thyrotoxicosis </a:t>
            </a:r>
          </a:p>
          <a:p>
            <a:pPr marL="457200" indent="-457200">
              <a:buFont typeface="Arial"/>
              <a:buChar char="•"/>
            </a:pPr>
            <a:endParaRPr lang="en-US" sz="2500" dirty="0" smtClean="0">
              <a:latin typeface="+mj-lt"/>
            </a:endParaRPr>
          </a:p>
          <a:p>
            <a:pPr marL="457200" indent="-457200">
              <a:buFont typeface="Arial"/>
              <a:buChar char="•"/>
            </a:pPr>
            <a:r>
              <a:rPr lang="en-US" sz="2500" dirty="0" smtClean="0">
                <a:latin typeface="+mj-lt"/>
              </a:rPr>
              <a:t>On detailed review with patient, she reported taking “oval, salmon colored pill” which is consistent with 25 mcg levothyroxine</a:t>
            </a:r>
          </a:p>
          <a:p>
            <a:pPr marL="457200" indent="-457200">
              <a:buFont typeface="Arial"/>
              <a:buChar char="•"/>
            </a:pPr>
            <a:endParaRPr lang="en-US" sz="2500" dirty="0" smtClean="0">
              <a:latin typeface="+mj-lt"/>
            </a:endParaRPr>
          </a:p>
          <a:p>
            <a:pPr marL="457200" indent="-457200">
              <a:buFont typeface="Arial"/>
              <a:buChar char="•"/>
            </a:pPr>
            <a:r>
              <a:rPr lang="en-US" sz="2500" dirty="0" smtClean="0">
                <a:latin typeface="+mj-lt"/>
              </a:rPr>
              <a:t>Outpatient pharmacy confirmed dose of 25 mcg levothyroxine for &gt; 1 year </a:t>
            </a:r>
          </a:p>
          <a:p>
            <a:pPr marL="457200" indent="-457200">
              <a:buFont typeface="Arial"/>
              <a:buChar char="•"/>
            </a:pPr>
            <a:endParaRPr lang="en-US" sz="2500" dirty="0" smtClean="0">
              <a:latin typeface="+mj-lt"/>
            </a:endParaRPr>
          </a:p>
          <a:p>
            <a:pPr marL="457200" indent="-457200">
              <a:buFont typeface="Arial"/>
              <a:buChar char="•"/>
            </a:pPr>
            <a:r>
              <a:rPr lang="en-US" sz="2500" dirty="0" smtClean="0">
                <a:latin typeface="+mj-lt"/>
              </a:rPr>
              <a:t>Levothyroxine discontinued</a:t>
            </a:r>
          </a:p>
          <a:p>
            <a:pPr marL="457200" indent="-457200">
              <a:buFont typeface="Arial"/>
              <a:buChar char="•"/>
            </a:pPr>
            <a:endParaRPr lang="en-US" sz="2500" dirty="0" smtClean="0"/>
          </a:p>
          <a:p>
            <a:pPr marL="457200" indent="-457200">
              <a:buFont typeface="Arial"/>
              <a:buChar char="•"/>
            </a:pPr>
            <a:endParaRPr lang="en-US" sz="2500" dirty="0" smtClean="0"/>
          </a:p>
        </p:txBody>
      </p:sp>
      <p:sp>
        <p:nvSpPr>
          <p:cNvPr id="4" name="Rectangle 6"/>
          <p:cNvSpPr txBox="1">
            <a:spLocks noChangeArrowheads="1"/>
          </p:cNvSpPr>
          <p:nvPr/>
        </p:nvSpPr>
        <p:spPr bwMode="auto">
          <a:xfrm>
            <a:off x="6553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FF205D0-6616-48D4-A23C-4C892FFBB6DE}" type="slidenum">
              <a:rPr kumimoji="0" lang="en-US" sz="1100" b="0" i="0" u="none" strike="noStrike" kern="1200" cap="none" spc="0" normalizeH="0" baseline="0" noProof="0" smtClean="0">
                <a:ln>
                  <a:noFill/>
                </a:ln>
                <a:solidFill>
                  <a:schemeClr val="bg1"/>
                </a:solidFill>
                <a:effectLst/>
                <a:uLnTx/>
                <a:uFillTx/>
                <a:latin typeface="+mn-lt"/>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100" b="0" i="0" u="none" strike="noStrike" kern="1200" cap="none" spc="0" normalizeH="0" baseline="0" noProof="0" dirty="0">
              <a:ln>
                <a:noFill/>
              </a:ln>
              <a:solidFill>
                <a:schemeClr val="bg1"/>
              </a:solidFill>
              <a:effectLst/>
              <a:uLnTx/>
              <a:uFillTx/>
              <a:latin typeface="+mn-lt"/>
              <a:ea typeface="MS PGothic" pitchFamily="34" charset="-128"/>
              <a:cs typeface="+mn-cs"/>
            </a:endParaRPr>
          </a:p>
        </p:txBody>
      </p:sp>
    </p:spTree>
    <p:extLst>
      <p:ext uri="{BB962C8B-B14F-4D97-AF65-F5344CB8AC3E}">
        <p14:creationId xmlns="" xmlns:p14="http://schemas.microsoft.com/office/powerpoint/2010/main" val="3925463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SHM master present 2-09 generic</Template>
  <TotalTime>127782</TotalTime>
  <Words>3212</Words>
  <Application>Microsoft Office PowerPoint</Application>
  <PresentationFormat>On-screen Show (4:3)</PresentationFormat>
  <Paragraphs>664</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Blank Presentation</vt:lpstr>
      <vt:lpstr>     Introduction to MARQUIS2 For Study Pharmacists  Jeffrey L. Schnipper, MD, MPH, FHM  Director of Clinical Research, BWH Hospitalist Service Associate Physician, Division of General Medicine,  Brigham and Women’s Hospital Associate Professor, Harvard Medical School  Stephanie Labonville, PharmD, BCPS Clinical Pharmacy Specialist, BWH Manager of Clinical Operations, Injured Workers Pharmacy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Background</vt:lpstr>
      <vt:lpstr>Medication Safety at Transitions</vt:lpstr>
      <vt:lpstr>Medication Errors at Transition</vt:lpstr>
      <vt:lpstr>Medication Discrepancies: Type 1</vt:lpstr>
      <vt:lpstr>Medication Discrepancies 1: Typology</vt:lpstr>
      <vt:lpstr>Medication Reconciliation Errors in the  Control Group of Partners RCT</vt:lpstr>
      <vt:lpstr>Interventions to Improve Patient Safety During Transitions in Care</vt:lpstr>
      <vt:lpstr>Interventions to Improve Patient Safety During Transitions in Care</vt:lpstr>
      <vt:lpstr>Medication Reconciliation</vt:lpstr>
      <vt:lpstr>What Does Med Rec Involve?</vt:lpstr>
      <vt:lpstr>MARQUIS 1 Study Aims</vt:lpstr>
      <vt:lpstr>Results of MARQUIS 1</vt:lpstr>
      <vt:lpstr>Interrupted Time Series Analysis</vt:lpstr>
      <vt:lpstr>Component Analysis Results</vt:lpstr>
      <vt:lpstr>Results of Component Analysis</vt:lpstr>
      <vt:lpstr>Barriers and Facilitators</vt:lpstr>
      <vt:lpstr>Lessons Learned Regarding Intervention</vt:lpstr>
      <vt:lpstr>Slide 32</vt:lpstr>
      <vt:lpstr>Slide 33</vt:lpstr>
      <vt:lpstr>MARQUIS2 Study Aims</vt:lpstr>
      <vt:lpstr>Setting and Patients</vt:lpstr>
      <vt:lpstr>Site Recruitment</vt:lpstr>
      <vt:lpstr>Site Recruitment</vt:lpstr>
      <vt:lpstr>Sites</vt:lpstr>
      <vt:lpstr>Slide 39</vt:lpstr>
      <vt:lpstr>MARQUIS2 Intervention Components</vt:lpstr>
      <vt:lpstr>MARQUIS2 Toolkit</vt:lpstr>
      <vt:lpstr>MARQUIS Toolkit*</vt:lpstr>
      <vt:lpstr>                MARQUIS Implementation Manual </vt:lpstr>
      <vt:lpstr>Risk Stratification Tool</vt:lpstr>
      <vt:lpstr>Patient-Centered Medication Lists</vt:lpstr>
      <vt:lpstr>Slide 46</vt:lpstr>
      <vt:lpstr>   BPMH Tri-Fold Pocket Cards</vt:lpstr>
      <vt:lpstr>Health Communication Videos </vt:lpstr>
      <vt:lpstr>ROI Calculator</vt:lpstr>
      <vt:lpstr>Mentored Implementation</vt:lpstr>
      <vt:lpstr>Mentored Implementation</vt:lpstr>
      <vt:lpstr>MARQUIS Primary Study Outcome</vt:lpstr>
      <vt:lpstr>Program Evaluation</vt:lpstr>
      <vt:lpstr>Timeline</vt:lpstr>
      <vt:lpstr>Slide 55</vt:lpstr>
      <vt:lpstr>Acknowledgments</vt:lpstr>
      <vt:lpstr>Acknowledgments</vt:lpstr>
    </vt:vector>
  </TitlesOfParts>
  <Company>NAIP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Emergence of the  Hospital Medicine Movement</dc:title>
  <dc:creator>gc6j3gtq62fp87694fbrd3dx8</dc:creator>
  <cp:lastModifiedBy>Partners Information Systems</cp:lastModifiedBy>
  <cp:revision>6799</cp:revision>
  <cp:lastPrinted>2012-03-14T13:28:22Z</cp:lastPrinted>
  <dcterms:created xsi:type="dcterms:W3CDTF">2003-01-17T23:53:41Z</dcterms:created>
  <dcterms:modified xsi:type="dcterms:W3CDTF">2016-04-07T15:25:00Z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